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
  </p:notesMasterIdLst>
  <p:sldIdLst>
    <p:sldId id="257" r:id="rId2"/>
    <p:sldId id="259" r:id="rId3"/>
    <p:sldId id="264" r:id="rId4"/>
    <p:sldId id="260" r:id="rId5"/>
    <p:sldId id="267" r:id="rId6"/>
    <p:sldId id="265" r:id="rId7"/>
    <p:sldId id="266" r:id="rId8"/>
    <p:sldId id="258" r:id="rId9"/>
    <p:sldId id="261" r:id="rId10"/>
    <p:sldId id="263"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01B70C-A465-4683-9C75-0259BCA6FEC3}" type="datetimeFigureOut">
              <a:rPr lang="cs-CZ" smtClean="0"/>
              <a:t>15.04.2018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6434C7-09FF-4854-9C76-F136FC3D1CEC}"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96434C7-09FF-4854-9C76-F136FC3D1CEC}" type="slidenum">
              <a:rPr lang="cs-CZ" smtClean="0"/>
              <a:t>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96434C7-09FF-4854-9C76-F136FC3D1CEC}" type="slidenum">
              <a:rPr lang="cs-CZ" smtClean="0"/>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30" name="Date Placeholder 29"/>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75F1369E-3A4B-4F71-AEF6-B1BB47998E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cs-CZ" smtClean="0"/>
              <a:t>Kliknutím lze upravit styl.</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Kliknutím lze upravit styl.</a:t>
            </a:r>
            <a:endParaRPr kumimoji="0" lang="en-US"/>
          </a:p>
        </p:txBody>
      </p:sp>
      <p:sp>
        <p:nvSpPr>
          <p:cNvPr id="3" name="Content Placeholder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Date Placeholder 3"/>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Date Placeholder 3"/>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F1369E-3A4B-4F71-AEF6-B1BB47998E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cs-CZ" smtClean="0"/>
              <a:t>Kliknutím lze upravit styl.</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cs-CZ" smtClean="0"/>
              <a:t>Kliknutím lze upravit styl.</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Date Placeholder 6"/>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Date Placeholder 2"/>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Kliknutím lze upravit styl.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Kliknutím lze upravit styly předlohy textu.</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Date Placeholder 4"/>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5F1369E-3A4B-4F71-AEF6-B1BB47998E4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Kliknutím lze upravit styl.</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Date Placeholder 4"/>
          <p:cNvSpPr>
            <a:spLocks noGrp="1"/>
          </p:cNvSpPr>
          <p:nvPr>
            <p:ph type="dt" sz="half" idx="10"/>
          </p:nvPr>
        </p:nvSpPr>
        <p:spPr/>
        <p:txBody>
          <a:bodyPr/>
          <a:lstStyle/>
          <a:p>
            <a:fld id="{6107DFCD-3EB7-45E3-9C3B-BA2D50C1C0E3}" type="datetimeFigureOut">
              <a:rPr lang="cs-CZ" smtClean="0"/>
              <a:pPr/>
              <a:t>15.04.2018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077200" y="6356350"/>
            <a:ext cx="609600" cy="365125"/>
          </a:xfrm>
        </p:spPr>
        <p:txBody>
          <a:bodyPr/>
          <a:lstStyle/>
          <a:p>
            <a:fld id="{75F1369E-3A4B-4F71-AEF6-B1BB47998E4D}" type="slidenum">
              <a:rPr lang="cs-CZ" smtClean="0"/>
              <a:pPr/>
              <a:t>‹#›</a:t>
            </a:fld>
            <a:endParaRPr lang="cs-CZ"/>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Kliknutím na ikonu přidáte obrázek.</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Kliknutím lze upravit styl.</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07DFCD-3EB7-45E3-9C3B-BA2D50C1C0E3}" type="datetimeFigureOut">
              <a:rPr lang="cs-CZ" smtClean="0"/>
              <a:pPr/>
              <a:t>15.04.2018</a:t>
            </a:fld>
            <a:endParaRPr lang="cs-CZ"/>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F1369E-3A4B-4F71-AEF6-B1BB47998E4D}" type="slidenum">
              <a:rPr lang="cs-CZ" smtClean="0"/>
              <a:pPr/>
              <a:t>‹#›</a:t>
            </a:fld>
            <a:endParaRPr lang="cs-CZ"/>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3528" y="4005064"/>
            <a:ext cx="8424936" cy="1512168"/>
          </a:xfrm>
        </p:spPr>
        <p:txBody>
          <a:bodyPr>
            <a:noAutofit/>
          </a:bodyPr>
          <a:lstStyle/>
          <a:p>
            <a:pPr algn="ctr"/>
            <a:r>
              <a:rPr lang="cs-CZ" sz="4800" b="1" dirty="0" err="1" smtClean="0">
                <a:solidFill>
                  <a:schemeClr val="tx1"/>
                </a:solidFill>
                <a:latin typeface="Arial" panose="020B0604020202020204" pitchFamily="34" charset="0"/>
                <a:cs typeface="Arial" panose="020B0604020202020204" pitchFamily="34" charset="0"/>
              </a:rPr>
              <a:t>Fiche</a:t>
            </a:r>
            <a:r>
              <a:rPr lang="cs-CZ" sz="4800" b="1" dirty="0" smtClean="0">
                <a:solidFill>
                  <a:schemeClr val="tx1"/>
                </a:solidFill>
                <a:latin typeface="Arial" panose="020B0604020202020204" pitchFamily="34" charset="0"/>
                <a:cs typeface="Arial" panose="020B0604020202020204" pitchFamily="34" charset="0"/>
              </a:rPr>
              <a:t>  </a:t>
            </a:r>
            <a:r>
              <a:rPr lang="cs-CZ" sz="4800" b="1" dirty="0" smtClean="0">
                <a:solidFill>
                  <a:schemeClr val="tx1"/>
                </a:solidFill>
                <a:latin typeface="Arial" panose="020B0604020202020204" pitchFamily="34" charset="0"/>
                <a:cs typeface="Arial" panose="020B0604020202020204" pitchFamily="34" charset="0"/>
              </a:rPr>
              <a:t>4 </a:t>
            </a:r>
            <a:r>
              <a:rPr lang="cs-CZ" sz="4800" b="1" dirty="0" smtClean="0">
                <a:solidFill>
                  <a:schemeClr val="tx1"/>
                </a:solidFill>
                <a:latin typeface="Arial" panose="020B0604020202020204" pitchFamily="34" charset="0"/>
                <a:cs typeface="Arial" panose="020B0604020202020204" pitchFamily="34" charset="0"/>
              </a:rPr>
              <a:t>– </a:t>
            </a:r>
            <a:r>
              <a:rPr lang="cs-CZ" sz="4800" dirty="0" smtClean="0">
                <a:solidFill>
                  <a:schemeClr val="tx1"/>
                </a:solidFill>
                <a:latin typeface="Arial" panose="020B0604020202020204" pitchFamily="34" charset="0"/>
                <a:cs typeface="Arial" panose="020B0604020202020204" pitchFamily="34" charset="0"/>
              </a:rPr>
              <a:t>Zachování funkce lesa jako zdroje surovin</a:t>
            </a:r>
            <a:r>
              <a:rPr lang="cs-CZ" sz="4800" dirty="0" smtClean="0">
                <a:solidFill>
                  <a:schemeClr val="tx1"/>
                </a:solidFill>
                <a:latin typeface="Arial" panose="020B0604020202020204" pitchFamily="34" charset="0"/>
                <a:cs typeface="Arial" panose="020B0604020202020204" pitchFamily="34" charset="0"/>
              </a:rPr>
              <a:t/>
            </a:r>
            <a:br>
              <a:rPr lang="cs-CZ" sz="4800" dirty="0" smtClean="0">
                <a:solidFill>
                  <a:schemeClr val="tx1"/>
                </a:solidFill>
                <a:latin typeface="Arial" panose="020B0604020202020204" pitchFamily="34" charset="0"/>
                <a:cs typeface="Arial" panose="020B0604020202020204" pitchFamily="34" charset="0"/>
              </a:rPr>
            </a:br>
            <a:r>
              <a:rPr lang="cs-CZ" sz="2000" dirty="0" smtClean="0">
                <a:solidFill>
                  <a:schemeClr val="tx1"/>
                </a:solidFill>
                <a:effectLst/>
                <a:latin typeface="Arial Black" panose="020B0A04020102020204" pitchFamily="34" charset="0"/>
              </a:rPr>
              <a:t> Článek 17, odstavec 1., písmeno </a:t>
            </a:r>
            <a:r>
              <a:rPr lang="cs-CZ" sz="2000" dirty="0" smtClean="0">
                <a:solidFill>
                  <a:schemeClr val="tx1"/>
                </a:solidFill>
                <a:effectLst/>
                <a:latin typeface="Arial Black" panose="020B0A04020102020204" pitchFamily="34" charset="0"/>
              </a:rPr>
              <a:t>c) Lesnická infrastruktura</a:t>
            </a:r>
            <a:r>
              <a:rPr lang="cs-CZ" sz="2000" dirty="0" smtClean="0">
                <a:solidFill>
                  <a:schemeClr val="bg1"/>
                </a:solidFill>
              </a:rPr>
              <a:t> </a:t>
            </a:r>
            <a:endParaRPr lang="cs-CZ" sz="2000" dirty="0">
              <a:solidFill>
                <a:schemeClr val="bg1"/>
              </a:solidFill>
              <a:effectLst/>
              <a:latin typeface="Arial Black" panose="020B0A04020102020204" pitchFamily="34" charset="0"/>
              <a:cs typeface="Arial" panose="020B0604020202020204" pitchFamily="34" charset="0"/>
            </a:endParaRPr>
          </a:p>
        </p:txBody>
      </p:sp>
      <p:sp>
        <p:nvSpPr>
          <p:cNvPr id="3" name="Podnadpis 2"/>
          <p:cNvSpPr>
            <a:spLocks noGrp="1"/>
          </p:cNvSpPr>
          <p:nvPr>
            <p:ph type="subTitle" idx="1"/>
          </p:nvPr>
        </p:nvSpPr>
        <p:spPr>
          <a:xfrm>
            <a:off x="467544" y="1412776"/>
            <a:ext cx="8352928" cy="1673199"/>
          </a:xfrm>
        </p:spPr>
        <p:txBody>
          <a:bodyPr>
            <a:noAutofit/>
          </a:bodyPr>
          <a:lstStyle/>
          <a:p>
            <a:pPr algn="ctr"/>
            <a:r>
              <a:rPr lang="cs-CZ" sz="5400" b="1" dirty="0" smtClean="0">
                <a:solidFill>
                  <a:schemeClr val="tx1"/>
                </a:solidFill>
                <a:latin typeface="Arial" panose="020B0604020202020204" pitchFamily="34" charset="0"/>
                <a:cs typeface="Arial" panose="020B0604020202020204" pitchFamily="34" charset="0"/>
              </a:rPr>
              <a:t>PROGRAM ROZVOJE VENKOVA</a:t>
            </a:r>
            <a:endParaRPr lang="cs-CZ" sz="5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549590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solidFill>
                  <a:schemeClr val="tx1"/>
                </a:solidFill>
              </a:rPr>
              <a:t>Preferenční kritéria</a:t>
            </a:r>
            <a:endParaRPr lang="cs-CZ" b="1" dirty="0">
              <a:solidFill>
                <a:schemeClr val="tx1"/>
              </a:solidFill>
            </a:endParaRPr>
          </a:p>
        </p:txBody>
      </p:sp>
      <p:sp>
        <p:nvSpPr>
          <p:cNvPr id="3" name="Zástupný symbol pro obsah 2"/>
          <p:cNvSpPr>
            <a:spLocks noGrp="1"/>
          </p:cNvSpPr>
          <p:nvPr>
            <p:ph idx="1"/>
          </p:nvPr>
        </p:nvSpPr>
        <p:spPr>
          <a:xfrm>
            <a:off x="323528" y="2132856"/>
            <a:ext cx="8424936" cy="4392488"/>
          </a:xfrm>
        </p:spPr>
        <p:txBody>
          <a:bodyPr anchor="t">
            <a:noAutofit/>
          </a:bodyPr>
          <a:lstStyle/>
          <a:p>
            <a:pPr>
              <a:buFont typeface="Wingdings" panose="05000000000000000000" pitchFamily="2" charset="2"/>
              <a:buChar char="Ø"/>
            </a:pPr>
            <a:endParaRPr lang="cs-CZ" sz="2400" b="1" dirty="0" smtClean="0"/>
          </a:p>
          <a:p>
            <a:pPr>
              <a:buFont typeface="Wingdings" panose="05000000000000000000" pitchFamily="2" charset="2"/>
              <a:buChar char="Ø"/>
            </a:pPr>
            <a:endParaRPr lang="cs-CZ" sz="2400" b="1" dirty="0"/>
          </a:p>
          <a:p>
            <a:pPr marL="0" indent="0" algn="ctr">
              <a:buNone/>
            </a:pPr>
            <a:r>
              <a:rPr lang="cs-CZ" sz="3200" b="1" dirty="0" smtClean="0"/>
              <a:t>Minimální </a:t>
            </a:r>
            <a:r>
              <a:rPr lang="cs-CZ" sz="3200" b="1" dirty="0"/>
              <a:t>počet </a:t>
            </a:r>
            <a:r>
              <a:rPr lang="cs-CZ" sz="3200" b="1" dirty="0" smtClean="0"/>
              <a:t>bodů za preferenční </a:t>
            </a:r>
            <a:r>
              <a:rPr lang="cs-CZ" sz="3200" b="1" dirty="0"/>
              <a:t>kritéria</a:t>
            </a:r>
          </a:p>
          <a:p>
            <a:pPr>
              <a:buFont typeface="Wingdings" panose="05000000000000000000" pitchFamily="2" charset="2"/>
              <a:buChar char="Ø"/>
            </a:pPr>
            <a:endParaRPr lang="cs-CZ" sz="2400" b="1" dirty="0">
              <a:solidFill>
                <a:schemeClr val="tx1"/>
              </a:solidFill>
            </a:endParaRPr>
          </a:p>
          <a:p>
            <a:pPr marL="0" indent="0" algn="ctr">
              <a:buNone/>
            </a:pPr>
            <a:r>
              <a:rPr lang="cs-CZ" sz="3600" b="1" dirty="0" smtClean="0"/>
              <a:t>45 bodů</a:t>
            </a:r>
            <a:endParaRPr lang="cs-CZ" sz="3600" dirty="0" smtClean="0">
              <a:solidFill>
                <a:schemeClr val="tx1"/>
              </a:solidFill>
            </a:endParaRPr>
          </a:p>
        </p:txBody>
      </p:sp>
    </p:spTree>
    <p:extLst>
      <p:ext uri="{BB962C8B-B14F-4D97-AF65-F5344CB8AC3E}">
        <p14:creationId xmlns="" xmlns:p14="http://schemas.microsoft.com/office/powerpoint/2010/main" val="381179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76672"/>
            <a:ext cx="7125113" cy="924475"/>
          </a:xfrm>
        </p:spPr>
        <p:txBody>
          <a:bodyPr/>
          <a:lstStyle/>
          <a:p>
            <a:pPr algn="ctr"/>
            <a:r>
              <a:rPr lang="cs-CZ" b="1" dirty="0" smtClean="0">
                <a:solidFill>
                  <a:schemeClr val="tx1"/>
                </a:solidFill>
              </a:rPr>
              <a:t>Oblasti podpory</a:t>
            </a:r>
            <a:endParaRPr lang="cs-CZ" b="1" dirty="0">
              <a:solidFill>
                <a:schemeClr val="tx1"/>
              </a:solidFill>
            </a:endParaRPr>
          </a:p>
        </p:txBody>
      </p:sp>
      <p:sp>
        <p:nvSpPr>
          <p:cNvPr id="3" name="Zástupný symbol pro obsah 2"/>
          <p:cNvSpPr>
            <a:spLocks noGrp="1"/>
          </p:cNvSpPr>
          <p:nvPr>
            <p:ph idx="1"/>
          </p:nvPr>
        </p:nvSpPr>
        <p:spPr>
          <a:xfrm>
            <a:off x="323528" y="1772815"/>
            <a:ext cx="8568952" cy="4896545"/>
          </a:xfrm>
        </p:spPr>
        <p:txBody>
          <a:bodyPr anchor="t">
            <a:normAutofit/>
          </a:bodyPr>
          <a:lstStyle/>
          <a:p>
            <a:pPr>
              <a:buFont typeface="Wingdings" panose="05000000000000000000" pitchFamily="2" charset="2"/>
              <a:buChar char="Ø"/>
            </a:pPr>
            <a:r>
              <a:rPr lang="cs-CZ" dirty="0" smtClean="0"/>
              <a:t>Podpora zahrnuje hmotné nebo nehmotné investice, které souvisejí s rekonstrukcí a budováním lesnické infrastruktury vedoucí ke zlepšení kvality či zvýšení hustoty lesních cest. Kromě rekonstrukce a výstavby lesních cest bude podporována i obnova či nová výstavba souvisejících objektů a technického vybavení. </a:t>
            </a:r>
            <a:endParaRPr lang="cs-CZ" dirty="0"/>
          </a:p>
        </p:txBody>
      </p:sp>
    </p:spTree>
    <p:extLst>
      <p:ext uri="{BB962C8B-B14F-4D97-AF65-F5344CB8AC3E}">
        <p14:creationId xmlns="" xmlns:p14="http://schemas.microsoft.com/office/powerpoint/2010/main" val="33741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76672"/>
            <a:ext cx="7125113" cy="924475"/>
          </a:xfrm>
        </p:spPr>
        <p:txBody>
          <a:bodyPr/>
          <a:lstStyle/>
          <a:p>
            <a:pPr algn="ctr"/>
            <a:r>
              <a:rPr lang="cs-CZ" b="1" dirty="0" smtClean="0">
                <a:solidFill>
                  <a:schemeClr val="tx1"/>
                </a:solidFill>
              </a:rPr>
              <a:t>Oprávnění žadatelé</a:t>
            </a:r>
            <a:endParaRPr lang="cs-CZ" b="1" dirty="0">
              <a:solidFill>
                <a:schemeClr val="tx1"/>
              </a:solidFill>
            </a:endParaRPr>
          </a:p>
        </p:txBody>
      </p:sp>
      <p:sp>
        <p:nvSpPr>
          <p:cNvPr id="3" name="Zástupný symbol pro obsah 2"/>
          <p:cNvSpPr>
            <a:spLocks noGrp="1"/>
          </p:cNvSpPr>
          <p:nvPr>
            <p:ph idx="1"/>
          </p:nvPr>
        </p:nvSpPr>
        <p:spPr>
          <a:xfrm>
            <a:off x="323528" y="1628801"/>
            <a:ext cx="8424936" cy="5040560"/>
          </a:xfrm>
        </p:spPr>
        <p:txBody>
          <a:bodyPr anchor="t">
            <a:normAutofit fontScale="92500" lnSpcReduction="20000"/>
          </a:bodyPr>
          <a:lstStyle/>
          <a:p>
            <a:pPr marL="0" indent="0">
              <a:buNone/>
            </a:pPr>
            <a:r>
              <a:rPr lang="cs-CZ" b="1" dirty="0" smtClean="0"/>
              <a:t>Definice žadatele</a:t>
            </a:r>
            <a:r>
              <a:rPr lang="cs-CZ" b="1" dirty="0" smtClean="0"/>
              <a:t>: </a:t>
            </a:r>
            <a:endParaRPr lang="cs-CZ" b="1" dirty="0" smtClean="0"/>
          </a:p>
          <a:p>
            <a:r>
              <a:rPr lang="cs-CZ" dirty="0" smtClean="0"/>
              <a:t>Držitelé (vlastníci, nájemci, </a:t>
            </a:r>
            <a:r>
              <a:rPr lang="cs-CZ" dirty="0" err="1" smtClean="0"/>
              <a:t>pachtýři</a:t>
            </a:r>
            <a:r>
              <a:rPr lang="cs-CZ" dirty="0" smtClean="0"/>
              <a:t> nebo </a:t>
            </a:r>
            <a:r>
              <a:rPr lang="cs-CZ" dirty="0" err="1" smtClean="0"/>
              <a:t>vypůjčitelé</a:t>
            </a:r>
            <a:r>
              <a:rPr lang="cs-CZ" dirty="0" smtClean="0"/>
              <a:t>) lesů, kteří jsou fyzickými nebo soukromými právnickými osobami, včetně sdružení s právní subjektivitou nebo spolků, vysokými školami se školním lesním podnikem, středními školami nebo učilišti se školním polesím, obcemi, právnickými osobami zřízenými nebo založenými obcemi nebo kraji nebo jsou dobrovolnými svazky obcí. </a:t>
            </a:r>
          </a:p>
          <a:p>
            <a:r>
              <a:rPr lang="cs-CZ" dirty="0" smtClean="0"/>
              <a:t>Držitelem lesa se rozumí osoba, která v předmětném lese hospodaří (je vlastníkem lesa nebo osobou, která má práva a povinnosti vlastníka lesa podle zákona č. 289/1995 Sb., o lesích a o změně a doplnění některých zákonů (lesní zákon), ve znění </a:t>
            </a:r>
            <a:r>
              <a:rPr lang="cs-CZ" dirty="0" smtClean="0"/>
              <a:t>pozdějších předpisů.</a:t>
            </a:r>
            <a:r>
              <a:rPr lang="cs-CZ" dirty="0" smtClean="0"/>
              <a:t> </a:t>
            </a:r>
            <a:endParaRPr lang="cs-CZ" dirty="0" smtClean="0"/>
          </a:p>
          <a:p>
            <a:pPr>
              <a:buFont typeface="Wingdings" panose="05000000000000000000" pitchFamily="2" charset="2"/>
              <a:buChar char="ü"/>
            </a:pPr>
            <a:endParaRPr lang="cs-CZ" dirty="0" smtClean="0"/>
          </a:p>
          <a:p>
            <a:pPr marL="0" indent="0">
              <a:buNone/>
            </a:pPr>
            <a:r>
              <a:rPr lang="cs-CZ" dirty="0" smtClean="0"/>
              <a:t> </a:t>
            </a:r>
            <a:endParaRPr lang="cs-CZ" dirty="0"/>
          </a:p>
        </p:txBody>
      </p:sp>
    </p:spTree>
    <p:extLst>
      <p:ext uri="{BB962C8B-B14F-4D97-AF65-F5344CB8AC3E}">
        <p14:creationId xmlns="" xmlns:p14="http://schemas.microsoft.com/office/powerpoint/2010/main" val="183159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0401" y="548680"/>
            <a:ext cx="8640959" cy="852704"/>
          </a:xfrm>
        </p:spPr>
        <p:txBody>
          <a:bodyPr>
            <a:normAutofit fontScale="90000"/>
          </a:bodyPr>
          <a:lstStyle/>
          <a:p>
            <a:pPr algn="ctr"/>
            <a:r>
              <a:rPr lang="cs-CZ" b="1" dirty="0" smtClean="0">
                <a:solidFill>
                  <a:schemeClr val="tx1"/>
                </a:solidFill>
              </a:rPr>
              <a:t>Výše dotace – způsobilé výdaje</a:t>
            </a:r>
            <a:endParaRPr lang="cs-CZ" b="1" dirty="0">
              <a:solidFill>
                <a:schemeClr val="tx1"/>
              </a:solidFill>
            </a:endParaRPr>
          </a:p>
        </p:txBody>
      </p:sp>
      <p:sp>
        <p:nvSpPr>
          <p:cNvPr id="3" name="Zástupný symbol pro obsah 2"/>
          <p:cNvSpPr>
            <a:spLocks noGrp="1"/>
          </p:cNvSpPr>
          <p:nvPr>
            <p:ph idx="1"/>
          </p:nvPr>
        </p:nvSpPr>
        <p:spPr>
          <a:xfrm>
            <a:off x="395536" y="1807361"/>
            <a:ext cx="8424936" cy="4861999"/>
          </a:xfrm>
        </p:spPr>
        <p:txBody>
          <a:bodyPr anchor="t">
            <a:normAutofit/>
          </a:bodyPr>
          <a:lstStyle/>
          <a:p>
            <a:pPr marL="0" indent="0">
              <a:buNone/>
            </a:pPr>
            <a:endParaRPr lang="cs-CZ" dirty="0" smtClean="0">
              <a:solidFill>
                <a:schemeClr val="tx1"/>
              </a:solidFill>
            </a:endParaRPr>
          </a:p>
          <a:p>
            <a:pPr>
              <a:buFontTx/>
              <a:buChar char="-"/>
            </a:pPr>
            <a:endParaRPr lang="cs-CZ" sz="2400" dirty="0"/>
          </a:p>
        </p:txBody>
      </p:sp>
      <p:sp>
        <p:nvSpPr>
          <p:cNvPr id="4" name="Obdélník 3"/>
          <p:cNvSpPr/>
          <p:nvPr/>
        </p:nvSpPr>
        <p:spPr>
          <a:xfrm>
            <a:off x="248607" y="1628800"/>
            <a:ext cx="8640960" cy="3877985"/>
          </a:xfrm>
          <a:prstGeom prst="rect">
            <a:avLst/>
          </a:prstGeom>
        </p:spPr>
        <p:txBody>
          <a:bodyPr wrap="square">
            <a:spAutoFit/>
          </a:bodyPr>
          <a:lstStyle/>
          <a:p>
            <a:pPr algn="ctr"/>
            <a:endParaRPr lang="cs-CZ" dirty="0" smtClean="0"/>
          </a:p>
          <a:p>
            <a:pPr algn="ctr"/>
            <a:r>
              <a:rPr lang="cs-CZ" sz="2600" b="1" dirty="0" smtClean="0"/>
              <a:t>9</a:t>
            </a:r>
            <a:r>
              <a:rPr lang="cs-CZ" sz="2600" b="1" dirty="0" smtClean="0"/>
              <a:t>0 </a:t>
            </a:r>
            <a:r>
              <a:rPr lang="cs-CZ" sz="2600" b="1" dirty="0" smtClean="0"/>
              <a:t>% </a:t>
            </a:r>
            <a:r>
              <a:rPr lang="pl-PL" sz="2800" b="1" dirty="0" smtClean="0"/>
              <a:t> </a:t>
            </a:r>
            <a:r>
              <a:rPr lang="pl-PL" sz="2800" b="1" dirty="0"/>
              <a:t>způsobilých výdajů, ze kterých je stanovena </a:t>
            </a:r>
            <a:r>
              <a:rPr lang="pl-PL" sz="2800" b="1" dirty="0" smtClean="0"/>
              <a:t>dotace</a:t>
            </a:r>
          </a:p>
          <a:p>
            <a:r>
              <a:rPr lang="cs-CZ" sz="2800" dirty="0" smtClean="0"/>
              <a:t> </a:t>
            </a:r>
            <a:r>
              <a:rPr lang="cs-CZ" sz="2800" dirty="0" smtClean="0"/>
              <a:t>Podpora je poskytována v souladu s podmínkami čl. 40 </a:t>
            </a:r>
            <a:r>
              <a:rPr lang="cs-CZ" sz="2800" dirty="0" smtClean="0"/>
              <a:t>  Nařízení </a:t>
            </a:r>
            <a:r>
              <a:rPr lang="cs-CZ" sz="2800" dirty="0" smtClean="0"/>
              <a:t>Komise (EU) č. </a:t>
            </a:r>
            <a:r>
              <a:rPr lang="cs-CZ" sz="2800" dirty="0" smtClean="0"/>
              <a:t>702/2014</a:t>
            </a:r>
          </a:p>
          <a:p>
            <a:endParaRPr lang="cs-CZ" sz="2800" dirty="0" smtClean="0"/>
          </a:p>
          <a:p>
            <a:endParaRPr lang="pl-PL" sz="2800" b="1" dirty="0" smtClean="0"/>
          </a:p>
          <a:p>
            <a:endParaRPr lang="pl-PL" sz="2600" b="1" dirty="0" smtClean="0"/>
          </a:p>
          <a:p>
            <a:endParaRPr lang="pl-PL" sz="1000" b="1" dirty="0" smtClean="0"/>
          </a:p>
          <a:p>
            <a:r>
              <a:rPr lang="cs-CZ" sz="2400" dirty="0" smtClean="0"/>
              <a:t> </a:t>
            </a:r>
            <a:endParaRPr lang="cs-CZ" sz="2600" dirty="0"/>
          </a:p>
        </p:txBody>
      </p:sp>
    </p:spTree>
    <p:extLst>
      <p:ext uri="{BB962C8B-B14F-4D97-AF65-F5344CB8AC3E}">
        <p14:creationId xmlns="" xmlns:p14="http://schemas.microsoft.com/office/powerpoint/2010/main" val="3408108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751344"/>
            <a:ext cx="8136904" cy="5970865"/>
          </a:xfrm>
          <a:prstGeom prst="rect">
            <a:avLst/>
          </a:prstGeom>
        </p:spPr>
        <p:txBody>
          <a:bodyPr wrap="square">
            <a:spAutoFit/>
          </a:bodyPr>
          <a:lstStyle/>
          <a:p>
            <a:endParaRPr lang="cs-CZ" dirty="0" smtClean="0"/>
          </a:p>
          <a:p>
            <a:r>
              <a:rPr lang="cs-CZ" sz="2600" dirty="0" smtClean="0"/>
              <a:t>1) investice, které souvisejí s výstavbou lesních cest 1L a 2L a rekonstrukcemi lesních cest (1L a 2L), lesních svážnic (3L) a technologických linek (4L) na lesní cesty 1L a 2L, včetně souvisejících objektů (mosty, propustky, hospodářské propustky, brody, opěrné a zárubní zdi, lesní sklady) a vybavení lesních cest (bezpečnostní zařízení, dopravní značky, body záchrany) </a:t>
            </a:r>
          </a:p>
          <a:p>
            <a:r>
              <a:rPr lang="cs-CZ" sz="2600" dirty="0" smtClean="0"/>
              <a:t>2) nezbytné vyvolané investice (např. přeložky inženýrských sítí, úpravy staveb dopravní infrastruktury apod.) ve vlastnictví žadatele/příjemce dotace i třetích osob (např. správců technické dopravní infrastruktury apod.); </a:t>
            </a:r>
          </a:p>
          <a:p>
            <a:r>
              <a:rPr lang="cs-CZ" sz="2600" dirty="0" smtClean="0"/>
              <a:t>3) projekční a průzkumné práce a inženýrská činnost během realizace projektu; </a:t>
            </a:r>
          </a:p>
          <a:p>
            <a:r>
              <a:rPr lang="cs-CZ" sz="2600" dirty="0" smtClean="0"/>
              <a:t>4) nákup pozemku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924712"/>
          </a:xfrm>
        </p:spPr>
        <p:txBody>
          <a:bodyPr/>
          <a:lstStyle/>
          <a:p>
            <a:pPr algn="ctr"/>
            <a:r>
              <a:rPr lang="cs-CZ" b="1" dirty="0" smtClean="0">
                <a:solidFill>
                  <a:schemeClr val="tx1"/>
                </a:solidFill>
              </a:rPr>
              <a:t>Kritéria přijatelnosti</a:t>
            </a:r>
            <a:endParaRPr lang="cs-CZ" b="1" dirty="0">
              <a:solidFill>
                <a:schemeClr val="tx1"/>
              </a:solidFill>
            </a:endParaRPr>
          </a:p>
        </p:txBody>
      </p:sp>
      <p:sp>
        <p:nvSpPr>
          <p:cNvPr id="3" name="Zástupný symbol pro obsah 2"/>
          <p:cNvSpPr>
            <a:spLocks noGrp="1"/>
          </p:cNvSpPr>
          <p:nvPr>
            <p:ph idx="1"/>
          </p:nvPr>
        </p:nvSpPr>
        <p:spPr/>
        <p:txBody>
          <a:bodyPr>
            <a:normAutofit lnSpcReduction="10000"/>
          </a:bodyPr>
          <a:lstStyle/>
          <a:p>
            <a:pPr>
              <a:buFont typeface="Wingdings" panose="05000000000000000000" pitchFamily="2" charset="2"/>
              <a:buChar char="Ø"/>
            </a:pPr>
            <a:r>
              <a:rPr lang="cs-CZ" dirty="0" smtClean="0"/>
              <a:t> Žadatel je </a:t>
            </a:r>
            <a:r>
              <a:rPr lang="cs-CZ" dirty="0"/>
              <a:t>vlastníkem/nájemcem, pachtýřem nebo </a:t>
            </a:r>
            <a:r>
              <a:rPr lang="cs-CZ" dirty="0" smtClean="0"/>
              <a:t>vypůjčitelem </a:t>
            </a:r>
            <a:r>
              <a:rPr lang="cs-CZ" dirty="0"/>
              <a:t>lesních pozemků a hospodaří podle platného </a:t>
            </a:r>
            <a:r>
              <a:rPr lang="cs-CZ" dirty="0" smtClean="0"/>
              <a:t>LHP nebo </a:t>
            </a:r>
            <a:r>
              <a:rPr lang="cs-CZ" dirty="0"/>
              <a:t>podle převzaté platné </a:t>
            </a:r>
            <a:r>
              <a:rPr lang="cs-CZ" dirty="0" smtClean="0"/>
              <a:t>LHO, </a:t>
            </a:r>
            <a:r>
              <a:rPr lang="cs-CZ" dirty="0"/>
              <a:t>a to na minimální výměře 3 </a:t>
            </a:r>
            <a:r>
              <a:rPr lang="cs-CZ" dirty="0" smtClean="0"/>
              <a:t>ha</a:t>
            </a:r>
          </a:p>
          <a:p>
            <a:pPr>
              <a:buFont typeface="Wingdings" panose="05000000000000000000" pitchFamily="2" charset="2"/>
              <a:buChar char="Ø"/>
            </a:pPr>
            <a:r>
              <a:rPr lang="cs-CZ" dirty="0" smtClean="0"/>
              <a:t> </a:t>
            </a:r>
            <a:r>
              <a:rPr lang="cs-CZ" dirty="0" smtClean="0"/>
              <a:t>Podpora zahrnuje hmotné nebo nehmotné investice, které souvisejí s rekonstrukcí a budováním lesnické infrastruktury vedoucí ke zlepšení kvality či zvýšení hustoty lesních cest. Kromě rekonstrukce a výstavby lesních cest bude podporována i obnova či nová výstavba souvisejících objektů a technického vybavení.</a:t>
            </a:r>
            <a:r>
              <a:rPr lang="cs-CZ" dirty="0" smtClean="0"/>
              <a:t> </a:t>
            </a:r>
            <a:endParaRPr lang="cs-CZ" dirty="0" smtClean="0"/>
          </a:p>
          <a:p>
            <a:pPr>
              <a:buNone/>
            </a:pPr>
            <a:r>
              <a:rPr lang="cs-CZ" dirty="0" smtClean="0"/>
              <a:t> </a:t>
            </a:r>
            <a:endParaRPr lang="cs-CZ" dirty="0"/>
          </a:p>
          <a:p>
            <a:pPr>
              <a:buFont typeface="Wingdings" panose="05000000000000000000" pitchFamily="2" charset="2"/>
              <a:buChar char="Ø"/>
            </a:pPr>
            <a:endParaRPr lang="cs-CZ" dirty="0"/>
          </a:p>
          <a:p>
            <a:pPr>
              <a:buFont typeface="Wingdings" panose="05000000000000000000" pitchFamily="2" charset="2"/>
              <a:buChar char="Ø"/>
            </a:pPr>
            <a:endParaRPr lang="cs-CZ" dirty="0"/>
          </a:p>
          <a:p>
            <a:endParaRPr lang="cs-CZ" dirty="0"/>
          </a:p>
        </p:txBody>
      </p:sp>
    </p:spTree>
    <p:extLst>
      <p:ext uri="{BB962C8B-B14F-4D97-AF65-F5344CB8AC3E}">
        <p14:creationId xmlns="" xmlns:p14="http://schemas.microsoft.com/office/powerpoint/2010/main" val="107824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924712"/>
          </a:xfrm>
        </p:spPr>
        <p:txBody>
          <a:bodyPr/>
          <a:lstStyle/>
          <a:p>
            <a:pPr algn="ctr"/>
            <a:r>
              <a:rPr lang="cs-CZ" b="1" dirty="0" smtClean="0">
                <a:solidFill>
                  <a:schemeClr val="tx1"/>
                </a:solidFill>
              </a:rPr>
              <a:t>Další podmínky</a:t>
            </a:r>
            <a:endParaRPr lang="cs-CZ" b="1" dirty="0">
              <a:solidFill>
                <a:schemeClr val="tx1"/>
              </a:solidFill>
            </a:endParaRPr>
          </a:p>
        </p:txBody>
      </p:sp>
      <p:sp>
        <p:nvSpPr>
          <p:cNvPr id="3" name="Zástupný symbol pro obsah 2"/>
          <p:cNvSpPr>
            <a:spLocks noGrp="1"/>
          </p:cNvSpPr>
          <p:nvPr>
            <p:ph idx="1"/>
          </p:nvPr>
        </p:nvSpPr>
        <p:spPr/>
        <p:txBody>
          <a:bodyPr>
            <a:normAutofit/>
          </a:bodyPr>
          <a:lstStyle/>
          <a:p>
            <a:pPr>
              <a:buNone/>
            </a:pPr>
            <a:r>
              <a:rPr lang="cs-CZ" dirty="0" smtClean="0"/>
              <a:t> </a:t>
            </a:r>
            <a:endParaRPr lang="cs-CZ" dirty="0"/>
          </a:p>
          <a:p>
            <a:pPr>
              <a:buFont typeface="Wingdings" panose="05000000000000000000" pitchFamily="2" charset="2"/>
              <a:buChar char="Ø"/>
            </a:pPr>
            <a:r>
              <a:rPr lang="cs-CZ" dirty="0" smtClean="0"/>
              <a:t>právní vztahy </a:t>
            </a:r>
            <a:r>
              <a:rPr lang="cs-CZ" dirty="0"/>
              <a:t>k </a:t>
            </a:r>
            <a:r>
              <a:rPr lang="cs-CZ" dirty="0" smtClean="0"/>
              <a:t>nemovitostem - realizace stavebních výdajů - vlastnictví</a:t>
            </a:r>
            <a:r>
              <a:rPr lang="cs-CZ" dirty="0"/>
              <a:t>, spoluvlastnictví s min. 50 % podílem, věcné břemeno. </a:t>
            </a:r>
          </a:p>
          <a:p>
            <a:pPr>
              <a:buNone/>
            </a:pPr>
            <a:endParaRPr lang="cs-CZ" dirty="0"/>
          </a:p>
        </p:txBody>
      </p:sp>
    </p:spTree>
    <p:extLst>
      <p:ext uri="{BB962C8B-B14F-4D97-AF65-F5344CB8AC3E}">
        <p14:creationId xmlns="" xmlns:p14="http://schemas.microsoft.com/office/powerpoint/2010/main" val="2873894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57200" y="704088"/>
            <a:ext cx="8229600" cy="780696"/>
          </a:xfrm>
        </p:spPr>
        <p:txBody>
          <a:bodyPr>
            <a:normAutofit fontScale="90000"/>
          </a:bodyPr>
          <a:lstStyle/>
          <a:p>
            <a:pPr algn="ctr"/>
            <a:r>
              <a:rPr lang="cs-CZ" b="1" dirty="0" smtClean="0">
                <a:solidFill>
                  <a:schemeClr val="tx1"/>
                </a:solidFill>
              </a:rPr>
              <a:t>Preferenční kritéria</a:t>
            </a:r>
            <a:endParaRPr lang="cs-CZ" dirty="0">
              <a:solidFill>
                <a:schemeClr val="tx1"/>
              </a:solidFill>
            </a:endParaRPr>
          </a:p>
        </p:txBody>
      </p:sp>
      <p:sp>
        <p:nvSpPr>
          <p:cNvPr id="2" name="Zástupný symbol pro obsah 1"/>
          <p:cNvSpPr>
            <a:spLocks noGrp="1"/>
          </p:cNvSpPr>
          <p:nvPr>
            <p:ph idx="1"/>
          </p:nvPr>
        </p:nvSpPr>
        <p:spPr>
          <a:xfrm>
            <a:off x="395536" y="1772816"/>
            <a:ext cx="8568951" cy="4680520"/>
          </a:xfrm>
        </p:spPr>
        <p:txBody>
          <a:bodyPr anchor="t">
            <a:normAutofit/>
          </a:bodyPr>
          <a:lstStyle/>
          <a:p>
            <a:pPr>
              <a:buFont typeface="Wingdings" panose="05000000000000000000" pitchFamily="2" charset="2"/>
              <a:buChar char="Ø"/>
            </a:pPr>
            <a:r>
              <a:rPr lang="cs-CZ" sz="2400" b="1" dirty="0" smtClean="0"/>
              <a:t>Použití přírodních materiálů v rámci projektu</a:t>
            </a:r>
            <a:r>
              <a:rPr lang="cs-CZ" sz="2400" b="1" dirty="0" smtClean="0"/>
              <a:t>.</a:t>
            </a:r>
            <a:endParaRPr lang="cs-CZ" sz="2400" b="1" dirty="0" smtClean="0"/>
          </a:p>
          <a:p>
            <a:pPr>
              <a:buFont typeface="Wingdings" panose="05000000000000000000" pitchFamily="2" charset="2"/>
              <a:buChar char="ü"/>
            </a:pPr>
            <a:r>
              <a:rPr lang="cs-CZ" sz="2400" dirty="0" smtClean="0"/>
              <a:t>Realizace projektu využívá přírodní </a:t>
            </a:r>
            <a:r>
              <a:rPr lang="cs-CZ" sz="2400" dirty="0" smtClean="0"/>
              <a:t>materiály(min.10% způsobilých výdajů)			</a:t>
            </a:r>
            <a:r>
              <a:rPr lang="cs-CZ" sz="2400" dirty="0" smtClean="0"/>
              <a:t>	</a:t>
            </a:r>
            <a:r>
              <a:rPr lang="cs-CZ" sz="2400" dirty="0" smtClean="0"/>
              <a:t>10 bodů</a:t>
            </a:r>
            <a:endParaRPr lang="cs-CZ" sz="2400" dirty="0" smtClean="0">
              <a:solidFill>
                <a:schemeClr val="tx1"/>
              </a:solidFill>
            </a:endParaRPr>
          </a:p>
          <a:p>
            <a:pPr>
              <a:buFont typeface="Wingdings" panose="05000000000000000000" pitchFamily="2" charset="2"/>
              <a:buChar char="Ø"/>
            </a:pPr>
            <a:endParaRPr lang="cs-CZ" sz="2400" b="1" dirty="0" smtClean="0"/>
          </a:p>
          <a:p>
            <a:pPr>
              <a:buFont typeface="Wingdings" panose="05000000000000000000" pitchFamily="2" charset="2"/>
              <a:buChar char="Ø"/>
            </a:pPr>
            <a:r>
              <a:rPr lang="cs-CZ" sz="2400" b="1" dirty="0" smtClean="0"/>
              <a:t>Návaznost </a:t>
            </a:r>
            <a:r>
              <a:rPr lang="cs-CZ" sz="2400" b="1" dirty="0" smtClean="0"/>
              <a:t>lesní cesty na jinou stávající lesní cestu nebo jinou pozemní komunikaci</a:t>
            </a:r>
            <a:r>
              <a:rPr lang="cs-CZ" sz="2400" b="1" dirty="0" smtClean="0"/>
              <a:t>.</a:t>
            </a:r>
            <a:endParaRPr lang="cs-CZ" sz="2400" b="1" dirty="0"/>
          </a:p>
          <a:p>
            <a:pPr>
              <a:buFont typeface="Wingdings" panose="05000000000000000000" pitchFamily="2" charset="2"/>
              <a:buChar char="ü"/>
            </a:pPr>
            <a:r>
              <a:rPr lang="cs-CZ" sz="2400" dirty="0" smtClean="0"/>
              <a:t>Projekt realizuje lesní cestu s návazností </a:t>
            </a:r>
            <a:r>
              <a:rPr lang="cs-CZ" sz="2400" dirty="0" smtClean="0"/>
              <a:t>                                      na stávající(na obou koncích)</a:t>
            </a:r>
            <a:r>
              <a:rPr lang="cs-CZ" sz="2400" dirty="0"/>
              <a:t>			</a:t>
            </a:r>
            <a:r>
              <a:rPr lang="cs-CZ" sz="2400" dirty="0" smtClean="0"/>
              <a:t>30 bodů</a:t>
            </a:r>
          </a:p>
          <a:p>
            <a:pPr>
              <a:buFont typeface="Wingdings" panose="05000000000000000000" pitchFamily="2" charset="2"/>
              <a:buChar char="ü"/>
            </a:pPr>
            <a:r>
              <a:rPr lang="cs-CZ" sz="2400" dirty="0" smtClean="0"/>
              <a:t>Lesní cesta s jednostrannou návaznosti </a:t>
            </a:r>
            <a:r>
              <a:rPr lang="cs-CZ" sz="2400" dirty="0" smtClean="0"/>
              <a:t>                                         na </a:t>
            </a:r>
            <a:r>
              <a:rPr lang="cs-CZ" sz="2400" dirty="0" smtClean="0"/>
              <a:t>další </a:t>
            </a:r>
            <a:r>
              <a:rPr lang="cs-CZ" sz="2400" dirty="0" smtClean="0"/>
              <a:t>komunikace				10 bodů</a:t>
            </a:r>
            <a:endParaRPr lang="cs-CZ" sz="2400" dirty="0"/>
          </a:p>
          <a:p>
            <a:pPr>
              <a:buNone/>
            </a:pPr>
            <a:endParaRPr lang="cs-CZ" sz="2400" dirty="0"/>
          </a:p>
          <a:p>
            <a:pPr>
              <a:buFont typeface="Wingdings" panose="05000000000000000000" pitchFamily="2" charset="2"/>
              <a:buChar char="ü"/>
            </a:pPr>
            <a:endParaRPr lang="cs-CZ" sz="2400" dirty="0">
              <a:solidFill>
                <a:schemeClr val="tx1"/>
              </a:solidFill>
            </a:endParaRPr>
          </a:p>
        </p:txBody>
      </p:sp>
    </p:spTree>
    <p:extLst>
      <p:ext uri="{BB962C8B-B14F-4D97-AF65-F5344CB8AC3E}">
        <p14:creationId xmlns="" xmlns:p14="http://schemas.microsoft.com/office/powerpoint/2010/main" val="2673245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404664"/>
            <a:ext cx="7125113" cy="924475"/>
          </a:xfrm>
        </p:spPr>
        <p:txBody>
          <a:bodyPr/>
          <a:lstStyle/>
          <a:p>
            <a:pPr algn="ctr"/>
            <a:r>
              <a:rPr lang="cs-CZ" b="1" dirty="0">
                <a:solidFill>
                  <a:schemeClr val="tx1"/>
                </a:solidFill>
              </a:rPr>
              <a:t>Preferenční kritéria</a:t>
            </a:r>
            <a:endParaRPr lang="cs-CZ" dirty="0">
              <a:solidFill>
                <a:schemeClr val="tx1"/>
              </a:solidFill>
            </a:endParaRPr>
          </a:p>
        </p:txBody>
      </p:sp>
      <p:sp>
        <p:nvSpPr>
          <p:cNvPr id="4" name="Zástupný symbol pro obsah 1"/>
          <p:cNvSpPr txBox="1">
            <a:spLocks/>
          </p:cNvSpPr>
          <p:nvPr/>
        </p:nvSpPr>
        <p:spPr>
          <a:xfrm>
            <a:off x="395536" y="1772816"/>
            <a:ext cx="8568951" cy="4680520"/>
          </a:xfrm>
          <a:prstGeom prst="rect">
            <a:avLst/>
          </a:prstGeom>
        </p:spPr>
        <p:txBody>
          <a:bodyPr vert="horz" lIns="91440" tIns="45720" rIns="91440" bIns="45720" rtlCol="0" anchor="t">
            <a:norm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sz="1200" kern="1200" baseline="0">
                <a:solidFill>
                  <a:schemeClr val="tx1"/>
                </a:solidFill>
                <a:latin typeface="+mn-lt"/>
                <a:ea typeface="+mn-ea"/>
                <a:cs typeface="+mn-cs"/>
              </a:defRPr>
            </a:lvl9pPr>
          </a:lstStyle>
          <a:p>
            <a:pPr marL="0" indent="0">
              <a:buNone/>
            </a:pPr>
            <a:endParaRPr lang="cs-CZ" sz="2400" dirty="0">
              <a:solidFill>
                <a:schemeClr val="tx1"/>
              </a:solidFill>
            </a:endParaRPr>
          </a:p>
        </p:txBody>
      </p:sp>
      <p:sp>
        <p:nvSpPr>
          <p:cNvPr id="6" name="Zástupný symbol pro obsah 1"/>
          <p:cNvSpPr txBox="1">
            <a:spLocks/>
          </p:cNvSpPr>
          <p:nvPr/>
        </p:nvSpPr>
        <p:spPr>
          <a:xfrm>
            <a:off x="393754" y="1772816"/>
            <a:ext cx="8568951" cy="4680520"/>
          </a:xfrm>
          <a:prstGeom prst="rect">
            <a:avLst/>
          </a:prstGeom>
        </p:spPr>
        <p:txBody>
          <a:bodyPr vert="horz" anchor="t">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Font typeface="Wingdings" panose="05000000000000000000" pitchFamily="2" charset="2"/>
              <a:buChar char="ü"/>
            </a:pPr>
            <a:endParaRPr lang="cs-CZ" sz="2400" dirty="0" smtClean="0"/>
          </a:p>
          <a:p>
            <a:pPr>
              <a:buFont typeface="Wingdings" panose="05000000000000000000" pitchFamily="2" charset="2"/>
              <a:buChar char="Ø"/>
            </a:pPr>
            <a:r>
              <a:rPr lang="cs-CZ" sz="2400" b="1" dirty="0" smtClean="0"/>
              <a:t>Délka rekonstruovaných/nových lesních cest</a:t>
            </a:r>
            <a:endParaRPr lang="cs-CZ" sz="2400" b="1" dirty="0" smtClean="0"/>
          </a:p>
          <a:p>
            <a:pPr>
              <a:buFont typeface="Wingdings" panose="05000000000000000000" pitchFamily="2" charset="2"/>
              <a:buChar char="Ø"/>
            </a:pPr>
            <a:endParaRPr lang="cs-CZ" sz="2400" b="1" dirty="0"/>
          </a:p>
          <a:p>
            <a:pPr>
              <a:buFont typeface="Wingdings" panose="05000000000000000000" pitchFamily="2" charset="2"/>
              <a:buChar char="ü"/>
            </a:pPr>
            <a:r>
              <a:rPr lang="cs-CZ" sz="2400" dirty="0" smtClean="0"/>
              <a:t>Délka lesní cesty 0,5 km a větší    </a:t>
            </a:r>
            <a:r>
              <a:rPr lang="cs-CZ" sz="2400" dirty="0" smtClean="0"/>
              <a:t>				</a:t>
            </a:r>
            <a:r>
              <a:rPr lang="cs-CZ" sz="2400" dirty="0" smtClean="0"/>
              <a:t>20</a:t>
            </a:r>
            <a:r>
              <a:rPr lang="cs-CZ" sz="2400" dirty="0" smtClean="0"/>
              <a:t> </a:t>
            </a:r>
            <a:r>
              <a:rPr lang="cs-CZ" sz="2400" dirty="0" smtClean="0"/>
              <a:t>bodů</a:t>
            </a:r>
          </a:p>
          <a:p>
            <a:pPr>
              <a:buNone/>
            </a:pPr>
            <a:endParaRPr lang="cs-CZ" sz="2400" dirty="0"/>
          </a:p>
          <a:p>
            <a:pPr>
              <a:buFont typeface="Wingdings" panose="05000000000000000000" pitchFamily="2" charset="2"/>
              <a:buChar char="Ø"/>
            </a:pPr>
            <a:r>
              <a:rPr lang="cs-CZ" sz="2400" b="1" dirty="0" smtClean="0"/>
              <a:t>Výše celkových způsobilých výdajů na projekt</a:t>
            </a:r>
            <a:endParaRPr lang="cs-CZ" sz="2400" b="1" dirty="0" smtClean="0"/>
          </a:p>
          <a:p>
            <a:pPr>
              <a:buFont typeface="Wingdings" panose="05000000000000000000" pitchFamily="2" charset="2"/>
              <a:buChar char="Ø"/>
            </a:pPr>
            <a:endParaRPr lang="cs-CZ" sz="2400" b="1" dirty="0" smtClean="0"/>
          </a:p>
          <a:p>
            <a:pPr>
              <a:buFont typeface="Wingdings" panose="05000000000000000000" pitchFamily="2" charset="2"/>
              <a:buChar char="ü"/>
            </a:pPr>
            <a:r>
              <a:rPr lang="cs-CZ" sz="2400" dirty="0" smtClean="0"/>
              <a:t>D</a:t>
            </a:r>
            <a:r>
              <a:rPr lang="cs-CZ" sz="2400" dirty="0" smtClean="0"/>
              <a:t>o </a:t>
            </a:r>
            <a:r>
              <a:rPr lang="cs-CZ" sz="2400" dirty="0" smtClean="0"/>
              <a:t>400.000,- Kč včetně </a:t>
            </a:r>
            <a:r>
              <a:rPr lang="cs-CZ" sz="2400" dirty="0" smtClean="0"/>
              <a:t>					</a:t>
            </a:r>
            <a:r>
              <a:rPr lang="cs-CZ" sz="2400" dirty="0" smtClean="0"/>
              <a:t>20</a:t>
            </a:r>
            <a:r>
              <a:rPr lang="cs-CZ" sz="2400" dirty="0" smtClean="0"/>
              <a:t> bodů</a:t>
            </a:r>
          </a:p>
          <a:p>
            <a:pPr>
              <a:buFont typeface="Wingdings" panose="05000000000000000000" pitchFamily="2" charset="2"/>
              <a:buChar char="ü"/>
            </a:pPr>
            <a:r>
              <a:rPr lang="cs-CZ" sz="2400" dirty="0" smtClean="0"/>
              <a:t>400.001 až 700.000,- Kč </a:t>
            </a:r>
            <a:r>
              <a:rPr lang="cs-CZ" sz="2400" dirty="0" smtClean="0"/>
              <a:t>včetně				10 bodů</a:t>
            </a:r>
            <a:endParaRPr lang="cs-CZ" sz="2400" dirty="0" smtClean="0"/>
          </a:p>
          <a:p>
            <a:pPr>
              <a:buNone/>
            </a:pPr>
            <a:endParaRPr lang="cs-CZ" sz="2400" dirty="0" smtClean="0"/>
          </a:p>
        </p:txBody>
      </p:sp>
    </p:spTree>
    <p:extLst>
      <p:ext uri="{BB962C8B-B14F-4D97-AF65-F5344CB8AC3E}">
        <p14:creationId xmlns="" xmlns:p14="http://schemas.microsoft.com/office/powerpoint/2010/main" val="3092875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 klasické">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552</TotalTime>
  <Words>478</Words>
  <Application>Microsoft Office PowerPoint</Application>
  <PresentationFormat>Předvádění na obrazovce (4:3)</PresentationFormat>
  <Paragraphs>57</Paragraphs>
  <Slides>10</Slides>
  <Notes>2</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Tok</vt:lpstr>
      <vt:lpstr>Fiche  4 – Zachování funkce lesa jako zdroje surovin  Článek 17, odstavec 1., písmeno c) Lesnická infrastruktura </vt:lpstr>
      <vt:lpstr>Oblasti podpory</vt:lpstr>
      <vt:lpstr>Oprávnění žadatelé</vt:lpstr>
      <vt:lpstr>Výše dotace – způsobilé výdaje</vt:lpstr>
      <vt:lpstr>Snímek 5</vt:lpstr>
      <vt:lpstr>Kritéria přijatelnosti</vt:lpstr>
      <vt:lpstr>Další podmínky</vt:lpstr>
      <vt:lpstr>Preferenční kritéria</vt:lpstr>
      <vt:lpstr>Preferenční kritéria</vt:lpstr>
      <vt:lpstr>Preferenční kritéria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Fiche  1 - Zemědělská prvovýroba</dc:title>
  <dc:creator>Renata</dc:creator>
  <cp:lastModifiedBy>Uživatel systému Windows</cp:lastModifiedBy>
  <cp:revision>36</cp:revision>
  <dcterms:created xsi:type="dcterms:W3CDTF">2017-03-10T13:18:29Z</dcterms:created>
  <dcterms:modified xsi:type="dcterms:W3CDTF">2018-04-15T15:17:22Z</dcterms:modified>
</cp:coreProperties>
</file>