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68" r:id="rId9"/>
    <p:sldId id="269" r:id="rId10"/>
    <p:sldId id="258" r:id="rId11"/>
    <p:sldId id="261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15.04.2018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51216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Lesnictví</a:t>
            </a:r>
            <a:b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bg1"/>
                </a:solidFill>
              </a:rPr>
              <a:t>Článek 26 Investice do lesnických technologií a zpracování lesnických produktů, jejich mobilizace a uvádění na trh 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</a:t>
            </a:r>
            <a:r>
              <a:rPr lang="cs-CZ" sz="2400" dirty="0" smtClean="0"/>
              <a:t>1,0 </a:t>
            </a:r>
            <a:r>
              <a:rPr lang="cs-CZ" sz="2400" dirty="0"/>
              <a:t>a více </a:t>
            </a:r>
            <a:r>
              <a:rPr lang="cs-CZ" sz="2400" dirty="0" smtClean="0"/>
              <a:t>úvazku	    </a:t>
            </a:r>
            <a:r>
              <a:rPr lang="cs-CZ" sz="2400" dirty="0" smtClean="0"/>
              <a:t>20 </a:t>
            </a:r>
            <a:r>
              <a:rPr lang="cs-CZ" sz="2400" dirty="0" smtClean="0"/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				</a:t>
            </a:r>
            <a:r>
              <a:rPr lang="cs-CZ" sz="2400" dirty="0" smtClean="0"/>
              <a:t>30 </a:t>
            </a:r>
            <a:r>
              <a:rPr lang="cs-CZ" sz="2400" dirty="0"/>
              <a:t>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24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Projekt využívá stávajících budov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Realizace projektu ve stávajících </a:t>
            </a:r>
            <a:r>
              <a:rPr lang="cs-CZ" sz="2400" dirty="0" smtClean="0"/>
              <a:t>objektech(podmínkou je úprava stávajícího objektu ve výši min.20%                                  způsobilých výdajů)    					</a:t>
            </a:r>
            <a:r>
              <a:rPr lang="cs-CZ" sz="2400" dirty="0" smtClean="0"/>
              <a:t>15 </a:t>
            </a:r>
            <a:r>
              <a:rPr lang="cs-CZ" sz="2400" dirty="0" smtClean="0"/>
              <a:t>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Zaměření projektu na školkařskou činnost</a:t>
            </a: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 smtClean="0"/>
              <a:t>Projektem je realizována a </a:t>
            </a:r>
            <a:r>
              <a:rPr lang="pl-PL" sz="2400" dirty="0" smtClean="0"/>
              <a:t>provozována                                   </a:t>
            </a:r>
            <a:r>
              <a:rPr lang="pl-PL" sz="2400" dirty="0" smtClean="0"/>
              <a:t>lesní školka</a:t>
            </a:r>
            <a:r>
              <a:rPr lang="cs-CZ" sz="2400" dirty="0" smtClean="0"/>
              <a:t>			</a:t>
            </a:r>
            <a:r>
              <a:rPr lang="cs-CZ" sz="2400" dirty="0" smtClean="0"/>
              <a:t>				15 </a:t>
            </a:r>
            <a:r>
              <a:rPr lang="cs-CZ" sz="2400" dirty="0" smtClean="0"/>
              <a:t>bodů</a:t>
            </a:r>
          </a:p>
          <a:p>
            <a:pPr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309287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4</a:t>
            </a:r>
            <a:r>
              <a:rPr lang="cs-CZ" sz="3600" b="1" dirty="0" smtClean="0"/>
              <a:t>5 </a:t>
            </a:r>
            <a:r>
              <a:rPr lang="cs-CZ" sz="3600" b="1" dirty="0" smtClean="0"/>
              <a:t>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pořízení strojů a technologií určených pro hospodaření na lesních pozemcích jako např. stroje a technologie pro obnovu, výchovu a těžbu lesních porostů včetně přibližování, stroje ke zpracování </a:t>
            </a:r>
            <a:r>
              <a:rPr lang="cs-CZ" dirty="0" err="1"/>
              <a:t>potěžebních</a:t>
            </a:r>
            <a:r>
              <a:rPr lang="cs-CZ" dirty="0"/>
              <a:t> zbytků, stroje pro přípravu půdy před zalesněním, stroje, technologie a zařízení pro lesní školkařskou </a:t>
            </a:r>
            <a:r>
              <a:rPr lang="cs-CZ" dirty="0" smtClean="0"/>
              <a:t>činnost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výstavba </a:t>
            </a:r>
            <a:r>
              <a:rPr lang="cs-CZ" dirty="0"/>
              <a:t>či modernizace dřevozpracujících provozoven včetně technologického vybavení </a:t>
            </a:r>
          </a:p>
        </p:txBody>
      </p:sp>
    </p:spTree>
    <p:extLst>
      <p:ext uri="{BB962C8B-B14F-4D97-AF65-F5344CB8AC3E}">
        <p14:creationId xmlns:p14="http://schemas.microsoft.com/office/powerpoint/2010/main" xmlns="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techniky </a:t>
            </a:r>
            <a:r>
              <a:rPr lang="cs-CZ" b="1" dirty="0"/>
              <a:t>a technologií pro lesní hospodářství: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Držitelé </a:t>
            </a:r>
            <a:r>
              <a:rPr lang="cs-CZ" dirty="0"/>
              <a:t>(vlastníci, nájemci, pachtýři nebo vypůjčitelé) lesů</a:t>
            </a:r>
            <a:r>
              <a:rPr lang="cs-CZ" dirty="0" smtClean="0"/>
              <a:t>, </a:t>
            </a:r>
            <a:r>
              <a:rPr lang="cs-CZ" dirty="0"/>
              <a:t>jejich </a:t>
            </a:r>
            <a:r>
              <a:rPr lang="cs-CZ" dirty="0" smtClean="0"/>
              <a:t>sdružení </a:t>
            </a:r>
            <a:r>
              <a:rPr lang="cs-CZ" dirty="0"/>
              <a:t>s právní subjektivitou nebo spolky,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Obce, právnické osoby zřízené </a:t>
            </a:r>
            <a:r>
              <a:rPr lang="cs-CZ" dirty="0"/>
              <a:t>nebo založenými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dobrovolnými svazky </a:t>
            </a:r>
            <a:r>
              <a:rPr lang="cs-CZ" dirty="0"/>
              <a:t>obcí.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Nákup koně </a:t>
            </a:r>
            <a:r>
              <a:rPr lang="cs-CZ" b="1" dirty="0"/>
              <a:t>a vyvážecí vlek za </a:t>
            </a:r>
            <a:r>
              <a:rPr lang="cs-CZ" b="1" dirty="0" smtClean="0"/>
              <a:t>koně: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fyzická </a:t>
            </a:r>
            <a:r>
              <a:rPr lang="cs-CZ" dirty="0"/>
              <a:t>nebo právnická osoba poskytující služby v lesnictví, pokud je malým nebo středním podnikem. </a:t>
            </a:r>
          </a:p>
        </p:txBody>
      </p:sp>
    </p:spTree>
    <p:extLst>
      <p:ext uri="{BB962C8B-B14F-4D97-AF65-F5344CB8AC3E}">
        <p14:creationId xmlns:p14="http://schemas.microsoft.com/office/powerpoint/2010/main" xmlns="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39"/>
            <a:ext cx="8424936" cy="468052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technického </a:t>
            </a:r>
            <a:r>
              <a:rPr lang="cs-CZ" b="1" dirty="0"/>
              <a:t>vybavení dřevozpracujících provozoven: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fyzické </a:t>
            </a:r>
            <a:r>
              <a:rPr lang="cs-CZ" dirty="0"/>
              <a:t>nebo právnické osoby podnikající v lesnictví nebo souvisejícím </a:t>
            </a:r>
            <a:r>
              <a:rPr lang="cs-CZ" dirty="0" smtClean="0"/>
              <a:t>odvětví (malého </a:t>
            </a:r>
            <a:r>
              <a:rPr lang="cs-CZ" dirty="0"/>
              <a:t>a </a:t>
            </a:r>
            <a:r>
              <a:rPr lang="cs-CZ" dirty="0" smtClean="0"/>
              <a:t>střední podniky)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a </a:t>
            </a:r>
            <a:r>
              <a:rPr lang="cs-CZ" dirty="0"/>
              <a:t>obce a právnické osoby založené nebo zřízené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dobrovolné </a:t>
            </a:r>
            <a:r>
              <a:rPr lang="cs-CZ" dirty="0"/>
              <a:t>svazky obcí. </a:t>
            </a:r>
          </a:p>
        </p:txBody>
      </p:sp>
    </p:spTree>
    <p:extLst>
      <p:ext uri="{BB962C8B-B14F-4D97-AF65-F5344CB8AC3E}">
        <p14:creationId xmlns:p14="http://schemas.microsoft.com/office/powerpoint/2010/main" xmlns="" val="11591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 – 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600" b="1" dirty="0" smtClean="0"/>
              <a:t>50 % </a:t>
            </a:r>
            <a:r>
              <a:rPr lang="pl-PL" sz="2800" b="1" dirty="0" smtClean="0"/>
              <a:t> </a:t>
            </a:r>
            <a:r>
              <a:rPr lang="pl-PL" sz="2800" b="1" dirty="0"/>
              <a:t>způsobilých výdajů, ze kterých je stanovena </a:t>
            </a:r>
            <a:r>
              <a:rPr lang="pl-PL" sz="2800" b="1" dirty="0" smtClean="0"/>
              <a:t>dotace</a:t>
            </a:r>
          </a:p>
          <a:p>
            <a:r>
              <a:rPr lang="cs-CZ" sz="2800" dirty="0" smtClean="0"/>
              <a:t>- </a:t>
            </a:r>
            <a:r>
              <a:rPr lang="cs-CZ" sz="2400" dirty="0" smtClean="0"/>
              <a:t>stroje </a:t>
            </a:r>
            <a:r>
              <a:rPr lang="cs-CZ" sz="2400" dirty="0"/>
              <a:t>a technologie (včetně koně) pro obnovu, výchovu a těžbu lesních porostů včetně přibližování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ke zpracování </a:t>
            </a:r>
            <a:r>
              <a:rPr lang="cs-CZ" sz="2400" dirty="0" err="1"/>
              <a:t>potěžebních</a:t>
            </a:r>
            <a:r>
              <a:rPr lang="cs-CZ" sz="2400" dirty="0"/>
              <a:t> zbytků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pro přípravu půdy před zalesněním </a:t>
            </a:r>
          </a:p>
          <a:p>
            <a:r>
              <a:rPr lang="cs-CZ" sz="2400" dirty="0" smtClean="0"/>
              <a:t>- stroje</a:t>
            </a:r>
            <a:r>
              <a:rPr lang="cs-CZ" sz="2400" dirty="0"/>
              <a:t>, technologie, zařízení a stavby pro lesní školkařskou činnost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a zařízení pro údržbu a opravy lesních cest </a:t>
            </a:r>
          </a:p>
          <a:p>
            <a:r>
              <a:rPr lang="cs-CZ" sz="2400" dirty="0" smtClean="0"/>
              <a:t>- mobilní </a:t>
            </a:r>
            <a:r>
              <a:rPr lang="cs-CZ" sz="2400" dirty="0"/>
              <a:t>stroje pro </a:t>
            </a:r>
            <a:r>
              <a:rPr lang="cs-CZ" sz="2400" dirty="0" err="1"/>
              <a:t>sortimentaci</a:t>
            </a:r>
            <a:r>
              <a:rPr lang="cs-CZ" sz="2400" dirty="0"/>
              <a:t> a pořez dříví </a:t>
            </a:r>
          </a:p>
          <a:p>
            <a:r>
              <a:rPr lang="cs-CZ" sz="2400" dirty="0" smtClean="0"/>
              <a:t>- výstavba </a:t>
            </a:r>
            <a:r>
              <a:rPr lang="cs-CZ" sz="2400" dirty="0"/>
              <a:t>či modernizace dřevozpracujícího provozu - stavba a technologické vybavení </a:t>
            </a:r>
          </a:p>
          <a:p>
            <a:r>
              <a:rPr lang="cs-CZ" sz="2400" dirty="0" smtClean="0"/>
              <a:t>- nákup </a:t>
            </a:r>
            <a:r>
              <a:rPr lang="cs-CZ" sz="2400" dirty="0"/>
              <a:t>nemovitosti v případě dřevozpracujícího provozu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Kritéria přijatelnosti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Žadatel je </a:t>
            </a:r>
            <a:r>
              <a:rPr lang="cs-CZ" dirty="0"/>
              <a:t>vlastníkem/nájemcem, pachtýřem nebo </a:t>
            </a:r>
            <a:r>
              <a:rPr lang="cs-CZ" dirty="0" smtClean="0"/>
              <a:t>vypůjčitelem </a:t>
            </a:r>
            <a:r>
              <a:rPr lang="cs-CZ" dirty="0"/>
              <a:t>lesních pozemků a hospodaří podle platného </a:t>
            </a:r>
            <a:r>
              <a:rPr lang="cs-CZ" dirty="0" smtClean="0"/>
              <a:t>LHP nebo </a:t>
            </a:r>
            <a:r>
              <a:rPr lang="cs-CZ" dirty="0"/>
              <a:t>podle převzaté platné </a:t>
            </a:r>
            <a:r>
              <a:rPr lang="cs-CZ" dirty="0" smtClean="0"/>
              <a:t>LHO, </a:t>
            </a:r>
            <a:r>
              <a:rPr lang="cs-CZ" dirty="0"/>
              <a:t>a to na minimální výměře 3 </a:t>
            </a:r>
            <a:r>
              <a:rPr lang="cs-CZ" dirty="0" smtClean="0"/>
              <a:t>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podpora </a:t>
            </a:r>
            <a:r>
              <a:rPr lang="cs-CZ" dirty="0"/>
              <a:t>vztahuje pouze na stroje, které jsou určeny pro hospodaření na pozemcích určených k plnění funkcí lesa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pořízení </a:t>
            </a:r>
            <a:r>
              <a:rPr lang="cs-CZ" dirty="0"/>
              <a:t>koně </a:t>
            </a:r>
            <a:r>
              <a:rPr lang="cs-CZ" dirty="0" smtClean="0"/>
              <a:t>– jen plemeno </a:t>
            </a:r>
            <a:r>
              <a:rPr lang="cs-CZ" dirty="0"/>
              <a:t>chladnokrevných koní, </a:t>
            </a:r>
            <a:r>
              <a:rPr lang="cs-CZ" dirty="0" smtClean="0"/>
              <a:t>kůň má </a:t>
            </a:r>
            <a:r>
              <a:rPr lang="cs-CZ" dirty="0"/>
              <a:t>výkonnostní zkoušky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podpora </a:t>
            </a:r>
            <a:r>
              <a:rPr lang="cs-CZ" dirty="0"/>
              <a:t>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právní vztahy </a:t>
            </a:r>
            <a:r>
              <a:rPr lang="cs-CZ" dirty="0"/>
              <a:t>k </a:t>
            </a:r>
            <a:r>
              <a:rPr lang="cs-CZ" dirty="0" smtClean="0"/>
              <a:t>nemovitostem - realizace stavebních výdajů - vlastnictví</a:t>
            </a:r>
            <a:r>
              <a:rPr lang="cs-CZ" dirty="0"/>
              <a:t>, spoluvlastnictví s min. 50 % podílem, věcné břemeno.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právní vztahy k nemovitostem </a:t>
            </a:r>
            <a:r>
              <a:rPr lang="cs-CZ" dirty="0" smtClean="0"/>
              <a:t>- umístění strojů, technologií </a:t>
            </a:r>
            <a:r>
              <a:rPr lang="cs-CZ" dirty="0"/>
              <a:t>nebo vybavení </a:t>
            </a:r>
            <a:r>
              <a:rPr lang="cs-CZ" dirty="0" smtClean="0"/>
              <a:t>- </a:t>
            </a:r>
            <a:r>
              <a:rPr lang="cs-CZ" dirty="0"/>
              <a:t>vlastnictví, spoluvlastnictví s min. 50% spoluvlastnickým podílem, nájem, </a:t>
            </a:r>
            <a:r>
              <a:rPr lang="cs-CZ" dirty="0" smtClean="0"/>
              <a:t>výpůjčka, </a:t>
            </a:r>
            <a:r>
              <a:rPr lang="cs-CZ" dirty="0"/>
              <a:t>věcné břemeno </a:t>
            </a:r>
          </a:p>
        </p:txBody>
      </p:sp>
    </p:spTree>
    <p:extLst>
      <p:ext uri="{BB962C8B-B14F-4D97-AF65-F5344CB8AC3E}">
        <p14:creationId xmlns:p14="http://schemas.microsoft.com/office/powerpoint/2010/main" xmlns="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1060843"/>
              </p:ext>
            </p:extLst>
          </p:nvPr>
        </p:nvGraphicFramePr>
        <p:xfrm>
          <a:off x="184803" y="1268760"/>
          <a:ext cx="8936602" cy="5040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3249"/>
                <a:gridCol w="2313353"/>
              </a:tblGrid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7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Přibližovač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skidder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– dříve „(S)LKT“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41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Traktor 50-150 kW pro práci v lese (lesnický traktor nebo zemědělský traktor s lesnickou nástavbou – venkovním rámem kolem kabiny, drátěnou sítí pro ochranu zadního skla a bočních skel, čelním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rampovačem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lanovým navijákem pro soustřeďování dříví) 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4 </a:t>
                      </a:r>
                      <a:r>
                        <a:rPr lang="cs-CZ" sz="1800" dirty="0">
                          <a:effectLst/>
                        </a:rPr>
                        <a:t>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5540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Traktor do 50 kW pro práci v lese (lesnický traktor nebo zemědělský traktor s lesnickou nástavbou – venkovním rámem kolem kabiny, drátěnou sítí pro ochranu zadního skla a bočních skel a lanovým navijákem pro soustřeďování dříví)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Kůň pro práci v lese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Vyvážeč (forwarder) do 150 kW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52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traktor s hydraulickým jeřábem s drapákem pro nakládání dříví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28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65560528"/>
              </p:ext>
            </p:extLst>
          </p:nvPr>
        </p:nvGraphicFramePr>
        <p:xfrm>
          <a:off x="467543" y="1268761"/>
          <a:ext cx="8424937" cy="539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4035"/>
                <a:gridCol w="2180902"/>
              </a:tblGrid>
              <a:tr h="41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37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Samochodný naviják (železný kůň) 		</a:t>
                      </a:r>
                    </a:p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Lanový naviják pro soustřeďování dříví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6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Čelní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/nakladač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	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</a:t>
                      </a: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kráticí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stroje na palivové dřevo </a:t>
                      </a: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4284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Zatloukač/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zatlačovač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zapichovač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kůlů a sloupků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320 000Kč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Vícenápravový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9356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517</TotalTime>
  <Words>649</Words>
  <Application>Microsoft Office PowerPoint</Application>
  <PresentationFormat>Předvádění na obrazovce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Fiche  6 – Lesnictví Článek 26 Investice do lesnických technologií a zpracování lesnických produktů, jejich mobilizace a uvádění na trh </vt:lpstr>
      <vt:lpstr>Oblasti podpory</vt:lpstr>
      <vt:lpstr>Oprávnění žadatelé</vt:lpstr>
      <vt:lpstr>Oprávnění žadatelé</vt:lpstr>
      <vt:lpstr>Výše dotace – způsobilé výdaje</vt:lpstr>
      <vt:lpstr>Kritéria přijatelnosti</vt:lpstr>
      <vt:lpstr>Další podmínky</vt:lpstr>
      <vt:lpstr>Limity</vt:lpstr>
      <vt:lpstr>Limity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Uživatel systému Windows</cp:lastModifiedBy>
  <cp:revision>32</cp:revision>
  <dcterms:created xsi:type="dcterms:W3CDTF">2017-03-10T13:18:29Z</dcterms:created>
  <dcterms:modified xsi:type="dcterms:W3CDTF">2018-04-15T13:53:59Z</dcterms:modified>
</cp:coreProperties>
</file>