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10018713" cy="68881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S Most" initials="MM" lastIdx="1" clrIdx="0">
    <p:extLst>
      <p:ext uri="{19B8F6BF-5375-455C-9EA6-DF929625EA0E}">
        <p15:presenceInfo xmlns:p15="http://schemas.microsoft.com/office/powerpoint/2012/main" userId="6977bb9145f5575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09T10:31:35.307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09T10:31:35.307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E85ADD-7F50-4AFA-B572-B7C6481DB916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21F04134-EE75-405E-9F5A-24DF8F48DD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6853" y="379602"/>
            <a:ext cx="929857" cy="1033174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890872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tx1"/>
                </a:solidFill>
              </a:rPr>
              <a:t>SCLLD MAS MOST</a:t>
            </a:r>
            <a:br>
              <a:rPr lang="cs-CZ" sz="5400" b="1" dirty="0">
                <a:solidFill>
                  <a:schemeClr val="tx1"/>
                </a:solidFill>
              </a:rPr>
            </a:br>
            <a:r>
              <a:rPr lang="cs-CZ" sz="5400" b="1" dirty="0">
                <a:solidFill>
                  <a:schemeClr val="tx1"/>
                </a:solidFill>
              </a:rPr>
              <a:t>VYSOČINY</a:t>
            </a:r>
            <a:br>
              <a:rPr lang="cs-CZ" b="1" dirty="0">
                <a:solidFill>
                  <a:schemeClr val="tx1"/>
                </a:solidFill>
              </a:rPr>
            </a:b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PROGRAM ROZVOJE </a:t>
            </a:r>
            <a:b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VENKOVA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770365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3950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712968" cy="34563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schvalování Žádostí o dotaci probíhá na SZIF průběžně, nejdříve jsou schvalovány Žádosti o dotaci, u kterých žadatel neprovádí VŘ, následně Žádosti o dotaci s VŘ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Předpoklad schválení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projekty bez VŘ cca 5 měsíců od podání žádosti na SZIF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projekty s VŘ cca 7 měsíců od podání žádosti na SZIF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Dohoda o poskytnutí dotace se podepisuje na SZIF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Schválení Žádostí o dotaci / podpis dohody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/>
              <a:t>Způsobilé / nezpůsobilé výdaje</a:t>
            </a: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237844" y="1916832"/>
            <a:ext cx="864096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Výdaje vznikly nejdříve ke dni podání </a:t>
            </a:r>
            <a:r>
              <a:rPr lang="cs-CZ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 MAS a byly skutečně uhrazeny nejpozději do data předložení </a:t>
            </a:r>
            <a:r>
              <a:rPr lang="cs-CZ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ŽoP</a:t>
            </a:r>
            <a:endParaRPr lang="cs-CZ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Hrazeny bezhotovostně, v případě hotovostní max. 100 tis. Kč celkem v rámci projektu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Nezpůsobilé je: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pořízení </a:t>
            </a: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použitého</a:t>
            </a: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movitého majetku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 zemědělských investic nákup platebních nároků, zemědělských produkčních práv, nákup zvířat, jednoletých rostlin a jejich vysazování 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DPH u plátců</a:t>
            </a: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204864"/>
            <a:ext cx="8496943" cy="424847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Minimální výše způsobilých výdajů - 50 tis. Kč na projekt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Maximální výše způsobilých výdajů -  5 mil. Kč na projekt.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lze realizovat na území MAS Most Vysočiny</a:t>
            </a:r>
          </a:p>
          <a:p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 je v souladu s SCLLD MAS MOST Vysočiny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Způsobilé výdaje</a:t>
            </a:r>
            <a:br>
              <a:rPr lang="cs-CZ" b="1" dirty="0"/>
            </a:br>
            <a:r>
              <a:rPr lang="cs-CZ" b="1" dirty="0"/>
              <a:t>Přijatelnost projektu</a:t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721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24847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Lhůta vázanosti projektu na účel trvá 5 let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 data převedení dotace na účet příjemce dotace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Žádost o dotaci obdrží v rámci preferenčních kritérií minimální počet bodů stanovený MAS pro příslušnou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Fichi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Realizací projektu vznikne samostatný funkční celek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podmínky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731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38164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Splnění finančního zdraví žadatele u projektů nad 1.000.000 Kč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Preferenční kritéria jsou závazná po dobu udržitelnosti projektu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 závazku vytvořit pracovní místo  - musí být vytvořeno nejpozději do 6 měsíců od data převedení dotace na účet žadatele (závazek trvá 3 roky u malých a středních podniků nebo 5 let u velkých podniků)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podmínky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201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591056"/>
            <a:ext cx="8568952" cy="443023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Realizace podléhá řízení stavebního úřadu -  pravomocné a platné odpovídající povolení stavebního úřadu (+ stavebním úřadem ověřená projektová dokumentace)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Půdorys stavby/půdorys dispozice technologie v odpovídajícím měřítku s vyznačením rozměrů stavby/technologie k projektu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Katastrální mapa s vyznačením lokalizace předmětu projektu (netýká se mobilních strojů)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Formuláře pro posouzení finančního zdraví žadatele (projekty nad 1 mil. Kč)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Přílohy k žádostem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0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568952" cy="4464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Nákup nemovitosti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na nákup nemovitosti - maximálně 10 % celkové výše výdajů, ze kterých je stanovena dotace na daný projekt </a:t>
            </a:r>
          </a:p>
          <a:p>
            <a:endParaRPr lang="cs-CZ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Marketing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související s marketingem 	100 000,- Kč 	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Motorová vozidla </a:t>
            </a:r>
          </a:p>
          <a:p>
            <a:r>
              <a:rPr lang="cs-CZ" dirty="0">
                <a:solidFill>
                  <a:schemeClr val="tx1"/>
                </a:solidFill>
              </a:rPr>
              <a:t>dopravní prostředek, jehož největší přípustná hmotnost -nepřevyšuje 3,5 t – 500 000,- Kč (mimo potravináře)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cs-CZ" dirty="0"/>
              <a:t>Limity pro všechna opatření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72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988840"/>
            <a:ext cx="8280920" cy="381642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chemeClr val="tx1"/>
                </a:solidFill>
              </a:rPr>
              <a:t>Jitka Kočí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chemeClr val="tx1"/>
                </a:solidFill>
              </a:rPr>
              <a:t>Tel.: 739 673 472, 566 782 019 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chemeClr val="tx1"/>
                </a:solidFill>
              </a:rPr>
              <a:t>e-mail: koci@masmost.cz</a:t>
            </a:r>
          </a:p>
          <a:p>
            <a:pPr marL="0" indent="0" algn="ctr">
              <a:buNone/>
            </a:pPr>
            <a:endParaRPr lang="cs-CZ" sz="3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chemeClr val="tx1"/>
                </a:solidFill>
              </a:rPr>
              <a:t>MAS Most Vysočiny o.p.s.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chemeClr val="tx1"/>
                </a:solidFill>
              </a:rPr>
              <a:t>Náměstí 17/19, 594 01 Velké Meziříčí</a:t>
            </a:r>
          </a:p>
          <a:p>
            <a:pPr marL="0" indent="0" algn="ctr">
              <a:buNone/>
            </a:pPr>
            <a:endParaRPr lang="cs-CZ" sz="3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chemeClr val="tx1"/>
                </a:solidFill>
              </a:rPr>
              <a:t>www.</a:t>
            </a:r>
            <a:r>
              <a:rPr lang="cs-CZ" sz="3600" b="1" dirty="0" err="1">
                <a:solidFill>
                  <a:schemeClr val="tx1"/>
                </a:solidFill>
              </a:rPr>
              <a:t>masmost.cz</a:t>
            </a:r>
            <a:endParaRPr lang="cs-CZ" sz="3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Informace, kontakty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40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348881"/>
            <a:ext cx="8568951" cy="340810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Osobní jednání / konzultace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Základním komunikačním nástrojem je Portál farmáře 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Oficiální komunikace v rámci administrace projektu - datová schránka, pošta, e-mail s elektronickým podpisem, e-mail s dokumentem elektronicky podepsaným v příloze, osobní předání oproti podpisu žadatele/MAS 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Způsob komunikace MAS/SZIF se žadatelem o dotace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770365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375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268760"/>
            <a:ext cx="8640959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o poskytnutí dotace rozhoduje SZIF na základě přijaté Žádosti o dotaci a rozhodnutí Výběrové komise MAS </a:t>
            </a:r>
          </a:p>
          <a:p>
            <a:r>
              <a:rPr lang="cs-CZ" dirty="0">
                <a:solidFill>
                  <a:schemeClr val="tx1"/>
                </a:solidFill>
              </a:rPr>
              <a:t>žadatel dotace zabezpečuje financování realizace projektu nejprve z vlastních zdrojů (předfinancování)</a:t>
            </a:r>
          </a:p>
          <a:p>
            <a:r>
              <a:rPr lang="cs-CZ" b="1" dirty="0">
                <a:solidFill>
                  <a:schemeClr val="tx1"/>
                </a:solidFill>
              </a:rPr>
              <a:t>za plnění podmínek stanovených Pravidly/Dohodou zodpovídá výhradně žadatel</a:t>
            </a:r>
          </a:p>
          <a:p>
            <a:r>
              <a:rPr lang="cs-CZ" dirty="0">
                <a:solidFill>
                  <a:schemeClr val="tx1"/>
                </a:solidFill>
              </a:rPr>
              <a:t>kontaktním místem pro žadatele pro předkládání veškeré dokumentace je MAS; v případě Dohody pak RO SZIF Brno</a:t>
            </a:r>
          </a:p>
          <a:p>
            <a:r>
              <a:rPr lang="pl-PL" dirty="0">
                <a:solidFill>
                  <a:schemeClr val="tx1"/>
                </a:solidFill>
              </a:rPr>
              <a:t>žadatel/příjemce dotace je povinen zajistit realizaci projektu do 24 měsíců od podpisu Dohody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pravidla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177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91056"/>
            <a:ext cx="8640959" cy="47182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žadatel/příjemce dotace je povinen provést výběrové řízení na dodavatele před termínem pro doložení příloh (VŘ) k Žádosti o dotaci (cenový marketing lze provést po podpisu Dohody a předkládá se až při Žádosti o platbu)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případě, že projekt podléhá řízení stavebního úřadu, musí být odpovídající povolení stavebního úřadu pravomocné a platné již k datu podání Žádosti o dotaci na MAS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příjemce dotace je povinen uchovávat veškeré doklady týkající se poskytnuté dotace nejméně 10 let od proplacení dotace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Obecná pravidla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596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danou Fichi v dané výzvě MAS je lze podat pouze jednu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musí být vygenerována z účtu žadatele na Portálu farmáře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předává kompletně vyplněný formulář Žádosti o dotaci prostřednictvím Portálu farmáře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přílohy předkládá buď osobně na MAS nebo prostřednictvím Portálu farmáře v termínu stanoveném výzvou MAS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datum podání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 MAS se považuje datum podání Žádosti o dotaci přes Portál farmáře </a:t>
            </a:r>
          </a:p>
          <a:p>
            <a:r>
              <a:rPr lang="pl-PL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Důrazně doporučujeme konzultovat Žádost o dotaci s MAS </a:t>
            </a:r>
          </a:p>
          <a:p>
            <a:endParaRPr lang="cs-CZ" dirty="0"/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Žádost o dotaci (</a:t>
            </a:r>
            <a:r>
              <a:rPr lang="cs-CZ" dirty="0" err="1"/>
              <a:t>ŽoD</a:t>
            </a:r>
            <a:r>
              <a:rPr lang="cs-CZ" dirty="0"/>
              <a:t>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86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75077" y="1789590"/>
            <a:ext cx="8640960" cy="403244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žádosti o dotaci včetně příloh prochází administrativní kontrolou MAS (tj. kontrolou obsahové správnosti), kontrolou přijatelnosti a kontrolou dalších podmínek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oprava nedostatků -  výzva k doplnění žádosti (5 pracovních dní), oprava maximálně 2x.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informování žadatele o výsledku kontroly do 5 pracovních dní od ukončení kontroly.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Administrativní kontrola a kontrola přijatelnosti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085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3725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>
                <a:solidFill>
                  <a:schemeClr val="tx1"/>
                </a:solidFill>
              </a:rPr>
              <a:t>Hodnocení Výběrovou komisí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věcné hodnocení dle předem stanovených preferenčních kritérií </a:t>
            </a:r>
          </a:p>
          <a:p>
            <a:pPr>
              <a:lnSpc>
                <a:spcPct val="110000"/>
              </a:lnSpc>
            </a:pPr>
            <a:r>
              <a:rPr lang="cs-CZ" dirty="0">
                <a:solidFill>
                  <a:schemeClr val="tx1"/>
                </a:solidFill>
              </a:rPr>
              <a:t>stanovení pořadí projektů ve </a:t>
            </a:r>
            <a:r>
              <a:rPr lang="cs-CZ" dirty="0" err="1">
                <a:solidFill>
                  <a:schemeClr val="tx1"/>
                </a:solidFill>
              </a:rPr>
              <a:t>Fichi</a:t>
            </a:r>
            <a:r>
              <a:rPr lang="cs-CZ" dirty="0">
                <a:solidFill>
                  <a:schemeClr val="tx1"/>
                </a:solidFill>
              </a:rPr>
              <a:t>,  výběr </a:t>
            </a:r>
            <a:r>
              <a:rPr lang="cs-CZ" dirty="0" err="1">
                <a:solidFill>
                  <a:schemeClr val="tx1"/>
                </a:solidFill>
              </a:rPr>
              <a:t>ŽoD</a:t>
            </a:r>
            <a:r>
              <a:rPr lang="cs-CZ" dirty="0">
                <a:solidFill>
                  <a:schemeClr val="tx1"/>
                </a:solidFill>
              </a:rPr>
              <a:t> dle bodového hodnocení a alokovaných finančních prostředků (max. do 20 pracovních dnů od provedení věcného hodnocení)</a:t>
            </a:r>
          </a:p>
          <a:p>
            <a:pPr>
              <a:lnSpc>
                <a:spcPct val="110000"/>
              </a:lnSpc>
            </a:pPr>
            <a:r>
              <a:rPr lang="cs-CZ" dirty="0">
                <a:solidFill>
                  <a:schemeClr val="tx1"/>
                </a:solidFill>
              </a:rPr>
              <a:t>informování žadatele o výši přidělených bodů, vybrání či nevybrání </a:t>
            </a:r>
            <a:r>
              <a:rPr lang="cs-CZ" dirty="0" err="1">
                <a:solidFill>
                  <a:schemeClr val="tx1"/>
                </a:solidFill>
              </a:rPr>
              <a:t>ŽoD</a:t>
            </a:r>
            <a:r>
              <a:rPr lang="cs-CZ" dirty="0">
                <a:solidFill>
                  <a:schemeClr val="tx1"/>
                </a:solidFill>
              </a:rPr>
              <a:t> k podpoře (do 5 pracovních dnů od schválení výběru)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Hodnocení projektů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732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24847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vybrané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MAS elektronicky podepíše, povinné, případně nepovinné přílohy MAS verifikuje (elektronický podpis) a předá žadateli minimálně 3 pracovní dny před finálním termínem registrace na RO SZIF Brno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žadatel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ŽoD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vč. příloh pošle přes svůj účet na Portálu Farmáře na RO SZIF Brno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nejpozději do 28. 7. 2020.</a:t>
            </a:r>
            <a:endParaRPr lang="cs-CZ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Pozn.: Rozsáhlé přílohy je možné podat v listinné podobě (např. dokumentaci se stavebnímu řízení atp.)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Administrace na RO SZIF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46449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Žadatelé předloží kompletní dokumentaci k zrealizovanému VŘ včetně aktualizovaného formuláře </a:t>
            </a:r>
            <a:r>
              <a:rPr lang="cs-CZ" dirty="0" err="1">
                <a:solidFill>
                  <a:schemeClr val="tx1"/>
                </a:solidFill>
              </a:rPr>
              <a:t>ŽoD</a:t>
            </a:r>
            <a:r>
              <a:rPr lang="cs-CZ" dirty="0">
                <a:solidFill>
                  <a:schemeClr val="tx1"/>
                </a:solidFill>
              </a:rPr>
              <a:t> nejdříve na MAS - elektronicky, případně vybrané přílohy v listinné podobě (lhůta 63 kalendářních dní od registrace na SZIF – tj. </a:t>
            </a:r>
            <a:r>
              <a:rPr lang="cs-CZ" dirty="0">
                <a:solidFill>
                  <a:srgbClr val="FF0000"/>
                </a:solidFill>
              </a:rPr>
              <a:t>do 30. 8. 2020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Po kontrole na MAS předkládá žadatel dokumentaci k VŘ na RO SZIF Brno (lhůta 70 kalendářních dní od registrace na SZIF– tj. </a:t>
            </a:r>
            <a:r>
              <a:rPr lang="cs-CZ" dirty="0">
                <a:solidFill>
                  <a:srgbClr val="FF0000"/>
                </a:solidFill>
              </a:rPr>
              <a:t>do 6. 9. 2020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cenový marketing se předkládá až při Žádosti o platbu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Doložení příloh k výběrovému řízení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08945"/>
            <a:ext cx="5004048" cy="824985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82203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5731369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1440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1212</TotalTime>
  <Words>1037</Words>
  <Application>Microsoft Office PowerPoint</Application>
  <PresentationFormat>Předvádění na obrazovce (4:3)</PresentationFormat>
  <Paragraphs>109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Calibri</vt:lpstr>
      <vt:lpstr>Candara</vt:lpstr>
      <vt:lpstr>Symbol</vt:lpstr>
      <vt:lpstr>Wingdings</vt:lpstr>
      <vt:lpstr>Vlnění</vt:lpstr>
      <vt:lpstr>SCLLD MAS MOST VYSOČINY  PROGRAM ROZVOJE  VENKOVA</vt:lpstr>
      <vt:lpstr>Způsob komunikace MAS/SZIF se žadatelem o dotace </vt:lpstr>
      <vt:lpstr>Obecná pravidla</vt:lpstr>
      <vt:lpstr>Obecná pravidla</vt:lpstr>
      <vt:lpstr>Žádost o dotaci (ŽoD)</vt:lpstr>
      <vt:lpstr>Administrativní kontrola a kontrola přijatelnosti</vt:lpstr>
      <vt:lpstr>Hodnocení projektů</vt:lpstr>
      <vt:lpstr>Administrace na RO SZIF </vt:lpstr>
      <vt:lpstr>Doložení příloh k výběrovému řízení</vt:lpstr>
      <vt:lpstr>Schválení Žádostí o dotaci / podpis dohody </vt:lpstr>
      <vt:lpstr>Způsobilé / nezpůsobilé výdaje</vt:lpstr>
      <vt:lpstr>Způsobilé výdaje Přijatelnost projektu </vt:lpstr>
      <vt:lpstr>Ostatní podmínky</vt:lpstr>
      <vt:lpstr>Ostatní podmínky</vt:lpstr>
      <vt:lpstr>Přílohy k žádostem</vt:lpstr>
      <vt:lpstr>Limity pro všechna opatření</vt:lpstr>
      <vt:lpstr>Informace, 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SCLLD MAS HORNÍ POMORAVÍ</dc:title>
  <dc:creator>Renata</dc:creator>
  <cp:lastModifiedBy>MAS Most</cp:lastModifiedBy>
  <cp:revision>49</cp:revision>
  <cp:lastPrinted>2020-01-09T10:15:47Z</cp:lastPrinted>
  <dcterms:created xsi:type="dcterms:W3CDTF">2017-03-08T07:20:26Z</dcterms:created>
  <dcterms:modified xsi:type="dcterms:W3CDTF">2020-03-23T09:29:00Z</dcterms:modified>
</cp:coreProperties>
</file>