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64" r:id="rId4"/>
    <p:sldId id="258" r:id="rId5"/>
    <p:sldId id="259" r:id="rId6"/>
    <p:sldId id="260" r:id="rId7"/>
    <p:sldId id="261" r:id="rId8"/>
    <p:sldId id="262" r:id="rId9"/>
    <p:sldId id="269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95F2AC58-E768-435B-B87C-5D49C315F618}" type="slidenum">
              <a:rPr lang="cs-CZ" smtClean="0"/>
              <a:t>‹#›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10AC252D-9A8F-4E15-8571-16BC5826F984}" type="datetimeFigureOut">
              <a:rPr lang="cs-CZ" smtClean="0"/>
              <a:t>05.02.2018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599" y="836713"/>
            <a:ext cx="7943801" cy="2174080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>
                <a:latin typeface="Calibri" panose="020F0502020204030204" pitchFamily="34" charset="0"/>
              </a:rPr>
              <a:t>Zasedání Řídícího výboru k projektu </a:t>
            </a:r>
            <a:br>
              <a:rPr lang="cs-CZ" sz="3600" b="1" dirty="0">
                <a:latin typeface="Calibri" panose="020F0502020204030204" pitchFamily="34" charset="0"/>
              </a:rPr>
            </a:br>
            <a:r>
              <a:rPr lang="cs-CZ" sz="3600" b="1" dirty="0">
                <a:latin typeface="Calibri" panose="020F0502020204030204" pitchFamily="34" charset="0"/>
              </a:rPr>
              <a:t>„Tvorba Místního akčního plánu rozvoje vzdělávání na území ORP Velké Meziříčí“</a:t>
            </a:r>
            <a:br>
              <a:rPr lang="cs-CZ" sz="3600" b="1" dirty="0">
                <a:latin typeface="Calibri" panose="020F0502020204030204" pitchFamily="34" charset="0"/>
              </a:rPr>
            </a:br>
            <a:endParaRPr lang="cs-CZ" sz="3600" dirty="0">
              <a:latin typeface="Calibri" panose="020F0502020204030204" pitchFamily="34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088832" cy="919144"/>
          </a:xfrm>
        </p:spPr>
        <p:txBody>
          <a:bodyPr/>
          <a:lstStyle/>
          <a:p>
            <a:r>
              <a:rPr lang="cs-CZ" b="1" dirty="0">
                <a:solidFill>
                  <a:schemeClr val="accent6">
                    <a:lumMod val="50000"/>
                  </a:schemeClr>
                </a:solidFill>
              </a:rPr>
              <a:t>Datum konání: 5. února 2018</a:t>
            </a:r>
          </a:p>
          <a:p>
            <a:r>
              <a:rPr lang="cs-CZ" dirty="0">
                <a:solidFill>
                  <a:schemeClr val="tx1">
                    <a:lumMod val="90000"/>
                    <a:lumOff val="10000"/>
                  </a:schemeClr>
                </a:solidFill>
              </a:rPr>
              <a:t>Místo konání: Velké Meziříčí, JUPITER club</a:t>
            </a: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2589213" y="3707027"/>
            <a:ext cx="7469187" cy="21966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dirty="0"/>
          </a:p>
        </p:txBody>
      </p:sp>
      <p:pic>
        <p:nvPicPr>
          <p:cNvPr id="7" name="Obrázek 6" descr="https://www.email.cz/download/i/QTkp2uclpCRZQvouIZev_Itm-hjeF7fO94_arH4v00-WmXghO_hK-vsOfVCHGglcIiaVaKw/Most%20Vyso%C4%8Diny%2C%20o.p.s.%202%20JPG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5378" y="2564904"/>
            <a:ext cx="1009650" cy="619125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Obrázek 7" descr="http://www.msmt.cz/uploads/OP_VVV/Pravidla_pro_publicitu/logolinky/Logolink_OP_VVV_hor_barva_cz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1" y="5254306"/>
            <a:ext cx="5623738" cy="12987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6345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A58D33-1D7D-42E7-AEAF-4B33CFC261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Projekt MAP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70B222-9638-4B41-B34B-401CC3B59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Výzvy- Aktualizace MAP + Implementace</a:t>
            </a:r>
          </a:p>
          <a:p>
            <a:r>
              <a:rPr lang="cs-CZ" dirty="0"/>
              <a:t>Realizace projektu: 36 – 48 měsíců</a:t>
            </a:r>
          </a:p>
          <a:p>
            <a:r>
              <a:rPr lang="cs-CZ" dirty="0"/>
              <a:t>Výše dotace: výpočet maximální částky na projekt 8 000 000 Kč + IZO zapojené do realizace projektu spoluprací 100 000 Kč (MŠ, ZŠ, ZUŠ)</a:t>
            </a:r>
          </a:p>
          <a:p>
            <a:r>
              <a:rPr lang="cs-CZ" dirty="0"/>
              <a:t>40% paušál k veškerým mzdovým výdajům</a:t>
            </a:r>
          </a:p>
          <a:p>
            <a:r>
              <a:rPr lang="cs-CZ" dirty="0"/>
              <a:t>Před podáním žádosti o dotaci oslovení všech škol</a:t>
            </a:r>
          </a:p>
          <a:p>
            <a:r>
              <a:rPr lang="cs-CZ" dirty="0"/>
              <a:t>MAP II předpokládá větší zapojení ředitelů škol</a:t>
            </a:r>
          </a:p>
          <a:p>
            <a:r>
              <a:rPr lang="cs-CZ" dirty="0"/>
              <a:t>Podporované aktivity:  	- Řízení projektu</a:t>
            </a:r>
          </a:p>
          <a:p>
            <a:pPr marL="114300" indent="0">
              <a:buNone/>
            </a:pPr>
            <a:r>
              <a:rPr lang="cs-CZ" dirty="0"/>
              <a:t>				- Rozvoj a aktualizace MAP</a:t>
            </a:r>
          </a:p>
          <a:p>
            <a:pPr marL="114300" indent="0">
              <a:buNone/>
            </a:pPr>
            <a:r>
              <a:rPr lang="cs-CZ" dirty="0"/>
              <a:t>				- Evaluace</a:t>
            </a:r>
          </a:p>
          <a:p>
            <a:pPr marL="114300" indent="0">
              <a:buNone/>
            </a:pPr>
            <a:r>
              <a:rPr lang="cs-CZ" dirty="0"/>
              <a:t>				- Implementace MAP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928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B2F092-257A-456A-A7CA-82A913537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E389C62-F408-4B1E-8F38-37AD07A1A2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1">
                    <a:lumMod val="50000"/>
                  </a:schemeClr>
                </a:solidFill>
              </a:rPr>
              <a:t>Rozvoj a aktualizace MAP: </a:t>
            </a:r>
          </a:p>
          <a:p>
            <a:pPr>
              <a:buFontTx/>
              <a:buChar char="-"/>
            </a:pPr>
            <a:r>
              <a:rPr lang="cs-CZ" dirty="0"/>
              <a:t>výsledkem bude prohloubení procesu společného plánování v území, vč. Procesu strategického plánování ve školách, spolupráce mezi školami a územím, vč. dalších subjektů</a:t>
            </a:r>
          </a:p>
          <a:p>
            <a:pPr>
              <a:buFontTx/>
              <a:buChar char="-"/>
            </a:pPr>
            <a:r>
              <a:rPr lang="cs-CZ" dirty="0"/>
              <a:t>Rozvoj a aktualizace MAP, aktualizace dokumentace MAP, vč. tvorby akčních plánů</a:t>
            </a:r>
          </a:p>
          <a:p>
            <a:pPr>
              <a:buFontTx/>
              <a:buChar char="-"/>
            </a:pPr>
            <a:r>
              <a:rPr lang="cs-CZ" dirty="0"/>
              <a:t>Řídící výbor</a:t>
            </a:r>
          </a:p>
          <a:p>
            <a:pPr>
              <a:buFontTx/>
              <a:buChar char="-"/>
            </a:pPr>
            <a:r>
              <a:rPr lang="cs-CZ" dirty="0"/>
              <a:t>Pracovní skupiny (pro financování, čtenářskou gramotnost, matematickou gramotnost, pro rovné příležitosti) – návrhy aktivit škol a spolupráce</a:t>
            </a:r>
          </a:p>
        </p:txBody>
      </p:sp>
    </p:spTree>
    <p:extLst>
      <p:ext uri="{BB962C8B-B14F-4D97-AF65-F5344CB8AC3E}">
        <p14:creationId xmlns:p14="http://schemas.microsoft.com/office/powerpoint/2010/main" val="2378735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D3FDF0-3040-45E7-B22B-81D510633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BDCF3A-7B22-41F4-A9AC-ED1C29A3A6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Evaluace a monitoring:</a:t>
            </a:r>
          </a:p>
          <a:p>
            <a:pPr>
              <a:buFontTx/>
              <a:buChar char="-"/>
            </a:pPr>
            <a:r>
              <a:rPr lang="cs-CZ" dirty="0"/>
              <a:t>Vyhodnocení procesů partnerství podle metodiky ŘO OP VVV</a:t>
            </a:r>
          </a:p>
          <a:p>
            <a:pPr>
              <a:buFontTx/>
              <a:buChar char="-"/>
            </a:pPr>
            <a:r>
              <a:rPr lang="cs-CZ" dirty="0"/>
              <a:t>Vyhodnocení realizovaných aktivit implementace</a:t>
            </a:r>
          </a:p>
          <a:p>
            <a:pPr>
              <a:buFontTx/>
              <a:buChar char="-"/>
            </a:pPr>
            <a:r>
              <a:rPr lang="cs-CZ" dirty="0"/>
              <a:t>Průběžné sebehodnotící zprávy a závěrečná evaluační zpráva</a:t>
            </a:r>
          </a:p>
          <a:p>
            <a:pPr>
              <a:buFontTx/>
              <a:buChar char="-"/>
            </a:pPr>
            <a:endParaRPr lang="cs-CZ" dirty="0"/>
          </a:p>
          <a:p>
            <a:pPr marL="114300" indent="0">
              <a:buNone/>
            </a:pPr>
            <a:r>
              <a:rPr lang="cs-CZ" sz="2400" b="1" dirty="0">
                <a:solidFill>
                  <a:schemeClr val="accent1">
                    <a:lumMod val="50000"/>
                  </a:schemeClr>
                </a:solidFill>
              </a:rPr>
              <a:t>Implementace MAP:</a:t>
            </a:r>
          </a:p>
          <a:p>
            <a:pPr>
              <a:buFontTx/>
              <a:buChar char="-"/>
            </a:pPr>
            <a:r>
              <a:rPr lang="cs-CZ" dirty="0"/>
              <a:t>Cílem je podpora spolupráce škol a dalších subjektů</a:t>
            </a:r>
          </a:p>
          <a:p>
            <a:pPr>
              <a:buFontTx/>
              <a:buChar char="-"/>
            </a:pPr>
            <a:r>
              <a:rPr lang="cs-CZ" dirty="0"/>
              <a:t>Nutné vycházet z priorit, které jsou uvedené ve schváleném MAP I (SR) (při podání žádosti o dotaci nutné popsat, jaké konkrétní aktivity budou realizovány, specifikaci výstupů, popis realizace).</a:t>
            </a:r>
          </a:p>
        </p:txBody>
      </p:sp>
    </p:spTree>
    <p:extLst>
      <p:ext uri="{BB962C8B-B14F-4D97-AF65-F5344CB8AC3E}">
        <p14:creationId xmlns:p14="http://schemas.microsoft.com/office/powerpoint/2010/main" val="1065193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1C2AC2-2B30-436B-92AE-74B0E4918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MAP II.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05D7082-50DA-48D8-93DE-462515E69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cs-CZ" dirty="0"/>
              <a:t>Implementace MAP:</a:t>
            </a:r>
          </a:p>
          <a:p>
            <a:pPr>
              <a:buFontTx/>
              <a:buChar char="-"/>
            </a:pPr>
            <a:r>
              <a:rPr lang="cs-CZ" dirty="0"/>
              <a:t>Povinná témata (předškolní vzdělávání a péče, Čtenářská a matematická gramotnost, Inkluzivní vzdělávání)</a:t>
            </a:r>
          </a:p>
          <a:p>
            <a:pPr>
              <a:buFontTx/>
              <a:buChar char="-"/>
            </a:pPr>
            <a:r>
              <a:rPr lang="cs-CZ" dirty="0"/>
              <a:t>Volitelná témata (např. Kompetence pro demokratickou kulturu, Regionální identita, Polytechnické vzdělávání, Tvořivost, iniciativa a podnikavost, Kariérové poradenství…(</a:t>
            </a:r>
          </a:p>
          <a:p>
            <a:pPr>
              <a:buFontTx/>
              <a:buChar char="-"/>
            </a:pPr>
            <a:endParaRPr lang="cs-CZ" dirty="0"/>
          </a:p>
          <a:p>
            <a:pPr marL="114300" indent="0">
              <a:buNone/>
            </a:pPr>
            <a:r>
              <a:rPr lang="cs-CZ" dirty="0"/>
              <a:t>Řídící výbor MAP II.</a:t>
            </a:r>
          </a:p>
        </p:txBody>
      </p:sp>
    </p:spTree>
    <p:extLst>
      <p:ext uri="{BB962C8B-B14F-4D97-AF65-F5344CB8AC3E}">
        <p14:creationId xmlns:p14="http://schemas.microsoft.com/office/powerpoint/2010/main" val="3745590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Program jednání: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Zahájení</a:t>
            </a:r>
          </a:p>
          <a:p>
            <a:r>
              <a:rPr lang="cs-CZ" dirty="0"/>
              <a:t>Změna v personálním obsazení ŘV </a:t>
            </a:r>
          </a:p>
          <a:p>
            <a:r>
              <a:rPr lang="cs-CZ" dirty="0"/>
              <a:t>Průběh realizace projektu</a:t>
            </a:r>
          </a:p>
          <a:p>
            <a:r>
              <a:rPr lang="cs-CZ" dirty="0"/>
              <a:t>Aktualizace Strategického rámce MAP </a:t>
            </a:r>
          </a:p>
          <a:p>
            <a:r>
              <a:rPr lang="cs-CZ" dirty="0"/>
              <a:t>Principy MAP</a:t>
            </a:r>
          </a:p>
          <a:p>
            <a:r>
              <a:rPr lang="cs-CZ" dirty="0"/>
              <a:t>Komunikační strategie</a:t>
            </a:r>
          </a:p>
          <a:p>
            <a:r>
              <a:rPr lang="cs-CZ" dirty="0"/>
              <a:t>Analytická část - návrh</a:t>
            </a:r>
          </a:p>
          <a:p>
            <a:r>
              <a:rPr lang="cs-CZ" dirty="0"/>
              <a:t>Návrh opatření a cílů pro Akční plán</a:t>
            </a:r>
          </a:p>
          <a:p>
            <a:r>
              <a:rPr lang="cs-CZ" dirty="0"/>
              <a:t>Návrh konkrétních aktivit pro Roční akční plán</a:t>
            </a:r>
          </a:p>
          <a:p>
            <a:r>
              <a:rPr lang="cs-CZ" dirty="0"/>
              <a:t>Průběžná sebehodnotící zpráva</a:t>
            </a:r>
          </a:p>
          <a:p>
            <a:r>
              <a:rPr lang="cs-CZ" dirty="0"/>
              <a:t>Informace k projektu MAP II.</a:t>
            </a:r>
          </a:p>
          <a:p>
            <a:r>
              <a:rPr lang="cs-CZ" dirty="0"/>
              <a:t>Diskuze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184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43D3BD-75B8-44EE-AA8C-DD05B79E0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Členství v ŘV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C1C9360-744D-4584-9824-C63E78B561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školu a mateřskou školu Křižanov, příspěvkovou organizaci, zastupuje v Řídícím výboru Mgr. Daniel </a:t>
            </a:r>
            <a:r>
              <a:rPr lang="cs-CZ" dirty="0" err="1"/>
              <a:t>Ubr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32181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Průběh realizace projektu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Doba realizace: 1.5.2016 – 31.3.2018</a:t>
            </a:r>
          </a:p>
          <a:p>
            <a:r>
              <a:rPr lang="cs-CZ" dirty="0"/>
              <a:t>Obsazení všech pozic plánovaných v žádosti o dotaci</a:t>
            </a:r>
          </a:p>
          <a:p>
            <a:r>
              <a:rPr lang="cs-CZ" dirty="0"/>
              <a:t>Setkávání pracovních skupin</a:t>
            </a:r>
          </a:p>
          <a:p>
            <a:r>
              <a:rPr lang="cs-CZ" dirty="0"/>
              <a:t>SWOT 3 analýza – odborní garanti zpracovali výstupy</a:t>
            </a:r>
          </a:p>
          <a:p>
            <a:r>
              <a:rPr lang="cs-CZ" dirty="0"/>
              <a:t>Memorandum o spolupráci</a:t>
            </a:r>
          </a:p>
          <a:p>
            <a:r>
              <a:rPr lang="cs-CZ" dirty="0"/>
              <a:t>Vzdělávací akce pro pedagogy do konce projektu ( ke konci roku 2017 proběhlo 17 akcí různě tematicky zaměřených)</a:t>
            </a:r>
          </a:p>
          <a:p>
            <a:r>
              <a:rPr lang="cs-CZ" dirty="0"/>
              <a:t>Průběžné zpracování Zpráv o realizaci a Žádostí o platbu</a:t>
            </a:r>
          </a:p>
          <a:p>
            <a:r>
              <a:rPr lang="cs-CZ" dirty="0"/>
              <a:t>Brožura</a:t>
            </a:r>
          </a:p>
        </p:txBody>
      </p:sp>
    </p:spTree>
    <p:extLst>
      <p:ext uri="{BB962C8B-B14F-4D97-AF65-F5344CB8AC3E}">
        <p14:creationId xmlns:p14="http://schemas.microsoft.com/office/powerpoint/2010/main" val="69570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Aktualizace Strategického rámce MAP do roku 2023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První aktualizace Strategického rámce schválena 6.4.2017 ŘV</a:t>
            </a:r>
          </a:p>
          <a:p>
            <a:r>
              <a:rPr lang="cs-CZ" dirty="0"/>
              <a:t>Uplynulo další více než 6 měsíční období</a:t>
            </a:r>
          </a:p>
          <a:p>
            <a:r>
              <a:rPr lang="cs-CZ" dirty="0"/>
              <a:t>Strategický rámec rozeslán ředitelům všech škol v území </a:t>
            </a:r>
          </a:p>
          <a:p>
            <a:r>
              <a:rPr lang="cs-CZ" dirty="0"/>
              <a:t>Připomínky či úpravy k investičním záměrům škol byly zapracovány do Strategického rámce (provedené změny označeny červeně)</a:t>
            </a:r>
          </a:p>
        </p:txBody>
      </p:sp>
    </p:spTree>
    <p:extLst>
      <p:ext uri="{BB962C8B-B14F-4D97-AF65-F5344CB8AC3E}">
        <p14:creationId xmlns:p14="http://schemas.microsoft.com/office/powerpoint/2010/main" val="1857857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Principy 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Tvorba a realizace MAP musí respektovat základní principy komunitně řízeného plánování</a:t>
            </a:r>
          </a:p>
          <a:p>
            <a:r>
              <a:rPr lang="cs-CZ" dirty="0"/>
              <a:t>Dokument Principy MAP obsahuje základní principy fungování projektu MAP </a:t>
            </a:r>
          </a:p>
          <a:p>
            <a:r>
              <a:rPr lang="cs-CZ" dirty="0"/>
              <a:t>Principy MAP byly elektronicky zaslány před jednáním ŘV</a:t>
            </a:r>
          </a:p>
          <a:p>
            <a:endParaRPr lang="cs-CZ" dirty="0"/>
          </a:p>
          <a:p>
            <a:r>
              <a:rPr lang="cs-CZ" dirty="0"/>
              <a:t>Schvalování dokumentu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6209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Představuje pravidla, metody  pro zapojení dotčené veřejnosti a způsob vzájemné komunikace a informovanosti – zaslána elektronicky členům ŘV před dnešním jednáním</a:t>
            </a:r>
          </a:p>
          <a:p>
            <a:endParaRPr lang="cs-CZ" dirty="0"/>
          </a:p>
          <a:p>
            <a:r>
              <a:rPr lang="cs-CZ" dirty="0"/>
              <a:t>Schvalování dokumentu</a:t>
            </a:r>
          </a:p>
        </p:txBody>
      </p:sp>
    </p:spTree>
    <p:extLst>
      <p:ext uri="{BB962C8B-B14F-4D97-AF65-F5344CB8AC3E}">
        <p14:creationId xmlns:p14="http://schemas.microsoft.com/office/powerpoint/2010/main" val="6432993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Analytická část MAP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Návrh analytické části zaslán elektronicky před jednáním ŘV</a:t>
            </a:r>
          </a:p>
          <a:p>
            <a:endParaRPr lang="cs-CZ" dirty="0"/>
          </a:p>
          <a:p>
            <a:r>
              <a:rPr lang="cs-CZ" dirty="0"/>
              <a:t>Na zpracování analýzy se podílela Mgr. Alena Plíšková</a:t>
            </a:r>
          </a:p>
          <a:p>
            <a:r>
              <a:rPr lang="cs-CZ" dirty="0"/>
              <a:t>Podklady: ORP Velké Meziříčí, statistické údaje ČSÚ, e-mailová komunikace se školami, popř. osobní schůzky na školách</a:t>
            </a:r>
          </a:p>
          <a:p>
            <a:r>
              <a:rPr lang="cs-CZ" dirty="0"/>
              <a:t>Dosud na území chybí strategie rozvoje školství, analýza je vhodným podkladem pro tvorbu strategie</a:t>
            </a:r>
          </a:p>
          <a:p>
            <a:endParaRPr lang="cs-CZ" dirty="0"/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7221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FCBD6A2-9292-4A11-9A28-E3C653C5E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Průběžná sebehodnotící zpráva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B8D7397-84E4-4470-862E-E37DD5A1B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formální zhodnocení realizace projektu:</a:t>
            </a:r>
          </a:p>
          <a:p>
            <a:pPr>
              <a:buFontTx/>
              <a:buChar char="-"/>
            </a:pPr>
            <a:r>
              <a:rPr lang="cs-CZ" dirty="0"/>
              <a:t>Uspořádání účastníků v projektu, jeho vedení a klíčoví aktéři</a:t>
            </a:r>
          </a:p>
          <a:p>
            <a:pPr>
              <a:buFontTx/>
              <a:buChar char="-"/>
            </a:pPr>
            <a:r>
              <a:rPr lang="cs-CZ" dirty="0"/>
              <a:t>Odborné zajištění diskuzních platforem</a:t>
            </a:r>
          </a:p>
          <a:p>
            <a:pPr>
              <a:buFontTx/>
              <a:buChar char="-"/>
            </a:pPr>
            <a:r>
              <a:rPr lang="cs-CZ" dirty="0"/>
              <a:t>Možnosti zlepšení</a:t>
            </a:r>
          </a:p>
          <a:p>
            <a:pPr>
              <a:buFontTx/>
              <a:buChar char="-"/>
            </a:pPr>
            <a:r>
              <a:rPr lang="cs-CZ" dirty="0"/>
              <a:t>Aktivity projektu – jak probíhá setkávání (RT, ŘV, PS, Kulaté stoly, Setkání zřizovatelů)</a:t>
            </a:r>
          </a:p>
          <a:p>
            <a:pPr>
              <a:buFontTx/>
              <a:buChar char="-"/>
            </a:pPr>
            <a:r>
              <a:rPr lang="cs-CZ" dirty="0"/>
              <a:t>Co se osvědčilo, co je třeba zlepšit?</a:t>
            </a:r>
          </a:p>
          <a:p>
            <a:pPr>
              <a:buFontTx/>
              <a:buChar char="-"/>
            </a:pPr>
            <a:r>
              <a:rPr lang="cs-CZ" dirty="0"/>
              <a:t>Dosažené výstupy</a:t>
            </a:r>
          </a:p>
        </p:txBody>
      </p:sp>
    </p:spTree>
    <p:extLst>
      <p:ext uri="{BB962C8B-B14F-4D97-AF65-F5344CB8AC3E}">
        <p14:creationId xmlns:p14="http://schemas.microsoft.com/office/powerpoint/2010/main" val="13588361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Sousedství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2278</TotalTime>
  <Words>632</Words>
  <Application>Microsoft Office PowerPoint</Application>
  <PresentationFormat>Předvádění na obrazovce (4:3)</PresentationFormat>
  <Paragraphs>88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Arial</vt:lpstr>
      <vt:lpstr>Calibri</vt:lpstr>
      <vt:lpstr>Cambria</vt:lpstr>
      <vt:lpstr>Sousedství</vt:lpstr>
      <vt:lpstr>Zasedání Řídícího výboru k projektu  „Tvorba Místního akčního plánu rozvoje vzdělávání na území ORP Velké Meziříčí“ </vt:lpstr>
      <vt:lpstr>Program jednání:</vt:lpstr>
      <vt:lpstr>Členství v ŘV</vt:lpstr>
      <vt:lpstr>Průběh realizace projektu</vt:lpstr>
      <vt:lpstr>Aktualizace Strategického rámce MAP do roku 2023</vt:lpstr>
      <vt:lpstr>Principy MAP</vt:lpstr>
      <vt:lpstr>Komunikační strategie</vt:lpstr>
      <vt:lpstr>Analytická část MAP</vt:lpstr>
      <vt:lpstr>Průběžná sebehodnotící zpráva</vt:lpstr>
      <vt:lpstr>Projekt MAP II.</vt:lpstr>
      <vt:lpstr>MAP II.</vt:lpstr>
      <vt:lpstr>MAP II.</vt:lpstr>
      <vt:lpstr>MAP II.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Zasedání Řídícího výboru k projektu  „Tvorba Místního akčního plánu rozvoje vzdělávání na území ORP Velké Meziříčí“</dc:title>
  <dc:creator>nada</dc:creator>
  <cp:lastModifiedBy>Jasova</cp:lastModifiedBy>
  <cp:revision>29</cp:revision>
  <dcterms:created xsi:type="dcterms:W3CDTF">2018-01-04T16:05:33Z</dcterms:created>
  <dcterms:modified xsi:type="dcterms:W3CDTF">2018-02-05T11:29:45Z</dcterms:modified>
</cp:coreProperties>
</file>