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5" r:id="rId9"/>
    <p:sldId id="262" r:id="rId10"/>
    <p:sldId id="266" r:id="rId11"/>
    <p:sldId id="263" r:id="rId12"/>
    <p:sldId id="267" r:id="rId13"/>
    <p:sldId id="269" r:id="rId14"/>
    <p:sldId id="26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9" d="100"/>
          <a:sy n="69" d="100"/>
        </p:scale>
        <p:origin x="-53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D330D-AC6F-4994-A837-7B40702569C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0B97B-D39D-435F-975D-D5230EE0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3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173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393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366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8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29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75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753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14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153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88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16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180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07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B97B-D39D-435F-975D-D5230EE04FB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5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07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99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779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120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169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425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064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7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51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4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12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93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08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3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88BD5-0191-4E3B-9D75-4FD2B5B4A31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6C8E14-724C-4F55-9780-9F3DB3796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70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807308"/>
            <a:ext cx="8915399" cy="323848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Operační program Zaměstnanost +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151870"/>
            <a:ext cx="8915399" cy="1751792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Mgr. Zuzana Syslová</a:t>
            </a:r>
          </a:p>
          <a:p>
            <a:pPr algn="ctr"/>
            <a:r>
              <a:rPr lang="cs-CZ" dirty="0"/>
              <a:t>E:  syslova@masmost.cz</a:t>
            </a:r>
          </a:p>
          <a:p>
            <a:pPr algn="ctr"/>
            <a:r>
              <a:rPr lang="cs-CZ" dirty="0"/>
              <a:t>T:  770 146 071</a:t>
            </a:r>
          </a:p>
        </p:txBody>
      </p:sp>
    </p:spTree>
    <p:extLst>
      <p:ext uri="{BB962C8B-B14F-4D97-AF65-F5344CB8AC3E}">
        <p14:creationId xmlns:p14="http://schemas.microsoft.com/office/powerpoint/2010/main" val="27745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19686"/>
          </a:xfrm>
        </p:spPr>
        <p:txBody>
          <a:bodyPr>
            <a:normAutofit fontScale="90000"/>
          </a:bodyPr>
          <a:lstStyle/>
          <a:p>
            <a:r>
              <a:rPr lang="cs-CZ" dirty="0"/>
              <a:t>4. Zaměstnanostní programy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259457"/>
            <a:ext cx="8980698" cy="4839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 rámci zaměstnanostních programů nebude podporováno:</a:t>
            </a:r>
          </a:p>
          <a:p>
            <a:r>
              <a:rPr lang="cs-CZ" dirty="0" smtClean="0"/>
              <a:t>podpora stávajících zaměstnanců </a:t>
            </a:r>
          </a:p>
          <a:p>
            <a:r>
              <a:rPr lang="cs-CZ" dirty="0" smtClean="0"/>
              <a:t>podpora tvorby pracovních míst bez komplexní podpory a individuální sociální práce/psychosociální podpory s osobami z cílových skupin (komplexní podporou a individuální sociální prací není myšlen pouze </a:t>
            </a:r>
            <a:r>
              <a:rPr lang="cs-CZ" dirty="0" err="1" smtClean="0"/>
              <a:t>mentoring</a:t>
            </a:r>
            <a:r>
              <a:rPr lang="cs-CZ" dirty="0" smtClean="0"/>
              <a:t> a další profesní vzdělávání osob z cílových skupin)</a:t>
            </a:r>
          </a:p>
          <a:p>
            <a:r>
              <a:rPr lang="cs-CZ" dirty="0" smtClean="0"/>
              <a:t>rekvalifikace a další vzdělávání bez přímé uplatnitelnosti osob z cílových skupin na trhu práce </a:t>
            </a:r>
          </a:p>
          <a:p>
            <a:r>
              <a:rPr lang="cs-CZ" dirty="0" smtClean="0"/>
              <a:t>nehospodárný nákup vybavení a zařízení pro osoby z cílových skupin (preference sdílení vybavení a zařízení na úrovni MAS či DSO)</a:t>
            </a:r>
          </a:p>
          <a:p>
            <a:r>
              <a:rPr lang="cs-CZ" dirty="0" smtClean="0"/>
              <a:t>nástroje aktivitní politiky zaměstnanosti s výjimkou rekvalifikací</a:t>
            </a:r>
          </a:p>
          <a:p>
            <a:r>
              <a:rPr lang="cs-CZ" dirty="0" smtClean="0"/>
              <a:t>mzdové příspěvky na vytvoření pracovních míst v sociálních službách, které jsou hrazeny z vyrovnávací platby (dle Rozhodnutí Komise č. 2012/21/EU)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820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2162"/>
          </a:xfrm>
        </p:spPr>
        <p:txBody>
          <a:bodyPr>
            <a:normAutofit/>
          </a:bodyPr>
          <a:lstStyle/>
          <a:p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2800" dirty="0">
                <a:ea typeface="Calibri" panose="020F0502020204030204" pitchFamily="34" charset="0"/>
              </a:rPr>
              <a:t>Podpora rodin a posilování rodinných vazeb</a:t>
            </a:r>
            <a:br>
              <a:rPr lang="cs-CZ" sz="2800" dirty="0">
                <a:ea typeface="Calibri" panose="020F0502020204030204" pitchFamily="34" charset="0"/>
              </a:rPr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7864"/>
            <a:ext cx="8915400" cy="4951562"/>
          </a:xfrm>
        </p:spPr>
        <p:txBody>
          <a:bodyPr>
            <a:noAutofit/>
          </a:bodyPr>
          <a:lstStyle/>
          <a:p>
            <a:r>
              <a:rPr lang="cs-CZ" sz="2000" dirty="0" smtClean="0">
                <a:ea typeface="Calibri" panose="020F0502020204030204" pitchFamily="34" charset="0"/>
              </a:rPr>
              <a:t>podpora </a:t>
            </a:r>
            <a:r>
              <a:rPr lang="cs-CZ" sz="2000" dirty="0">
                <a:ea typeface="Calibri" panose="020F0502020204030204" pitchFamily="34" charset="0"/>
              </a:rPr>
              <a:t>sociálně či zdravotně znevýhodněných osob v rodinách </a:t>
            </a:r>
          </a:p>
          <a:p>
            <a:r>
              <a:rPr lang="cs-CZ" sz="2000" dirty="0">
                <a:ea typeface="Calibri" panose="020F0502020204030204" pitchFamily="34" charset="0"/>
              </a:rPr>
              <a:t>podpora ohrožených dětí a rodin v nepříznivé sociální situaci </a:t>
            </a:r>
          </a:p>
          <a:p>
            <a:r>
              <a:rPr lang="cs-CZ" sz="2000" dirty="0">
                <a:ea typeface="Calibri" panose="020F0502020204030204" pitchFamily="34" charset="0"/>
              </a:rPr>
              <a:t>vrstevnická výpomoc a peer programy </a:t>
            </a:r>
          </a:p>
          <a:p>
            <a:r>
              <a:rPr lang="cs-CZ" sz="2000" dirty="0">
                <a:ea typeface="Calibri" panose="020F0502020204030204" pitchFamily="34" charset="0"/>
              </a:rPr>
              <a:t>komunitní venkovské tábory, dětské komunitní kluby a jiné možnosti péče o děti s cílem podpořit a rozvíjet přirozené vazby v komunitě („sami sobě“) </a:t>
            </a:r>
          </a:p>
          <a:p>
            <a:r>
              <a:rPr lang="cs-CZ" sz="2000" dirty="0">
                <a:ea typeface="Calibri" panose="020F0502020204030204" pitchFamily="34" charset="0"/>
              </a:rPr>
              <a:t>podpora v aktivním zapojování se seniorů do života v místní komunitě</a:t>
            </a:r>
          </a:p>
          <a:p>
            <a:r>
              <a:rPr lang="cs-CZ" sz="2000" dirty="0">
                <a:ea typeface="Calibri" panose="020F0502020204030204" pitchFamily="34" charset="0"/>
              </a:rPr>
              <a:t>posilování rodinných a rodičovských kompetencí</a:t>
            </a:r>
          </a:p>
          <a:p>
            <a:r>
              <a:rPr lang="cs-CZ" sz="2000" dirty="0">
                <a:ea typeface="Calibri" panose="020F0502020204030204" pitchFamily="34" charset="0"/>
              </a:rPr>
              <a:t>programy podporující mezigenerační dialog a soužití </a:t>
            </a:r>
          </a:p>
          <a:p>
            <a:r>
              <a:rPr lang="cs-CZ" sz="2000" dirty="0" smtClean="0">
                <a:ea typeface="Calibri" panose="020F0502020204030204" pitchFamily="34" charset="0"/>
              </a:rPr>
              <a:t>doplňkově osvětové akce na podporu rodiny pro veřejnost a volnočasové aktivity</a:t>
            </a:r>
          </a:p>
          <a:p>
            <a:pPr marL="0" indent="0">
              <a:buNone/>
            </a:pPr>
            <a:r>
              <a:rPr lang="cs-CZ" sz="1200" dirty="0" smtClean="0">
                <a:ea typeface="Times New Roman" panose="02020603050405020304" pitchFamily="18" charset="0"/>
              </a:rPr>
              <a:t/>
            </a:r>
            <a:br>
              <a:rPr lang="cs-CZ" sz="1200" dirty="0" smtClean="0">
                <a:ea typeface="Times New Roman" panose="02020603050405020304" pitchFamily="18" charset="0"/>
              </a:rPr>
            </a:b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067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2162"/>
          </a:xfrm>
        </p:spPr>
        <p:txBody>
          <a:bodyPr>
            <a:normAutofit/>
          </a:bodyPr>
          <a:lstStyle/>
          <a:p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2800" dirty="0">
                <a:ea typeface="Calibri" panose="020F0502020204030204" pitchFamily="34" charset="0"/>
              </a:rPr>
              <a:t>Podpora rodin a posilování rodinných vazeb</a:t>
            </a:r>
            <a:br>
              <a:rPr lang="cs-CZ" sz="2800" dirty="0">
                <a:ea typeface="Calibri" panose="020F0502020204030204" pitchFamily="34" charset="0"/>
              </a:rPr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7864"/>
            <a:ext cx="8915400" cy="4951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ea typeface="Calibri" panose="020F0502020204030204" pitchFamily="34" charset="0"/>
              </a:rPr>
              <a:t>Co nebude podporováno: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ea typeface="Calibri" panose="020F0502020204030204" pitchFamily="34" charset="0"/>
              </a:rPr>
              <a:t>dětské skupiny dle zákona č. 247/2014 Sb., o poskytování služby péče o dítě v dětské skupině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ea typeface="Calibri" panose="020F0502020204030204" pitchFamily="34" charset="0"/>
              </a:rPr>
              <a:t>kluby </a:t>
            </a:r>
            <a:r>
              <a:rPr lang="cs-CZ" dirty="0">
                <a:ea typeface="Calibri" panose="020F0502020204030204" pitchFamily="34" charset="0"/>
              </a:rPr>
              <a:t>a družiny zřizované školami (hrazeno z </a:t>
            </a:r>
            <a:r>
              <a:rPr lang="cs-CZ" dirty="0" smtClean="0">
                <a:ea typeface="Calibri" panose="020F0502020204030204" pitchFamily="34" charset="0"/>
              </a:rPr>
              <a:t>MŠMT)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ea typeface="Calibri" panose="020F0502020204030204" pitchFamily="34" charset="0"/>
              </a:rPr>
              <a:t>pracovní </a:t>
            </a:r>
            <a:r>
              <a:rPr lang="cs-CZ" dirty="0">
                <a:ea typeface="Calibri" panose="020F0502020204030204" pitchFamily="34" charset="0"/>
              </a:rPr>
              <a:t>pozice na školách hrazené z MŠMT (asistenti pedagoga, speciální pedagogové, školní psychologové apod</a:t>
            </a:r>
            <a:r>
              <a:rPr lang="cs-CZ" dirty="0" smtClean="0">
                <a:ea typeface="Calibri" panose="020F0502020204030204" pitchFamily="34" charset="0"/>
              </a:rPr>
              <a:t>.)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ea typeface="Calibri" panose="020F0502020204030204" pitchFamily="34" charset="0"/>
              </a:rPr>
              <a:t>polytechnické </a:t>
            </a:r>
            <a:r>
              <a:rPr lang="cs-CZ" dirty="0">
                <a:ea typeface="Calibri" panose="020F0502020204030204" pitchFamily="34" charset="0"/>
              </a:rPr>
              <a:t>vzdělávání, neformální vzdělávání, doučování </a:t>
            </a:r>
            <a:br>
              <a:rPr lang="cs-CZ" dirty="0">
                <a:ea typeface="Calibri" panose="020F0502020204030204" pitchFamily="34" charset="0"/>
              </a:rPr>
            </a:br>
            <a:r>
              <a:rPr lang="cs-CZ" dirty="0">
                <a:ea typeface="Calibri" panose="020F0502020204030204" pitchFamily="34" charset="0"/>
              </a:rPr>
              <a:t>a kroužky na školách (hrazeno z MŠMT)</a:t>
            </a:r>
          </a:p>
          <a:p>
            <a:pPr marL="0" indent="0">
              <a:buNone/>
            </a:pPr>
            <a:r>
              <a:rPr lang="cs-CZ" dirty="0" smtClean="0">
                <a:ea typeface="Calibri" panose="020F0502020204030204" pitchFamily="34" charset="0"/>
              </a:rPr>
              <a:t> </a:t>
            </a:r>
            <a:r>
              <a:rPr lang="cs-CZ" sz="1200" dirty="0" smtClean="0">
                <a:ea typeface="Times New Roman" panose="02020603050405020304" pitchFamily="18" charset="0"/>
              </a:rPr>
              <a:t/>
            </a:r>
            <a:br>
              <a:rPr lang="cs-CZ" sz="1200" dirty="0" smtClean="0">
                <a:ea typeface="Times New Roman" panose="02020603050405020304" pitchFamily="18" charset="0"/>
              </a:rPr>
            </a:b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57866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216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Konzultace potřeb cílové skupiny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7864"/>
            <a:ext cx="8915400" cy="4951562"/>
          </a:xfrm>
        </p:spPr>
        <p:txBody>
          <a:bodyPr>
            <a:noAutofit/>
          </a:bodyPr>
          <a:lstStyle/>
          <a:p>
            <a:endParaRPr lang="cs-CZ" sz="1200" dirty="0" smtClean="0"/>
          </a:p>
          <a:p>
            <a:endParaRPr lang="cs-CZ" sz="1200" dirty="0"/>
          </a:p>
          <a:p>
            <a:r>
              <a:rPr lang="cs-CZ" sz="2000" dirty="0" smtClean="0"/>
              <a:t>Mgr</a:t>
            </a:r>
            <a:r>
              <a:rPr lang="cs-CZ" sz="2000" dirty="0"/>
              <a:t>. Zuzana Syslová</a:t>
            </a:r>
          </a:p>
          <a:p>
            <a:r>
              <a:rPr lang="cs-CZ" sz="2000" dirty="0"/>
              <a:t>E:  syslova@masmost.cz</a:t>
            </a:r>
          </a:p>
          <a:p>
            <a:r>
              <a:rPr lang="cs-CZ" sz="2000" dirty="0"/>
              <a:t>T:  770 146 </a:t>
            </a:r>
            <a:r>
              <a:rPr lang="cs-CZ" sz="2000" dirty="0" smtClean="0"/>
              <a:t>071</a:t>
            </a:r>
          </a:p>
          <a:p>
            <a:endParaRPr lang="cs-CZ" sz="2000" dirty="0"/>
          </a:p>
          <a:p>
            <a:r>
              <a:rPr lang="cs-CZ" sz="2000" dirty="0" smtClean="0"/>
              <a:t>Nejlépe během července 2022.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79791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400" dirty="0" smtClean="0"/>
          </a:p>
          <a:p>
            <a:pPr marL="0" indent="0" algn="ctr">
              <a:buNone/>
            </a:pPr>
            <a:r>
              <a:rPr lang="cs-CZ" sz="4400" dirty="0" smtClean="0"/>
              <a:t>Děkuji za pozornost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9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6406" y="327548"/>
            <a:ext cx="8911687" cy="1287068"/>
          </a:xfrm>
        </p:spPr>
        <p:txBody>
          <a:bodyPr/>
          <a:lstStyle/>
          <a:p>
            <a:r>
              <a:rPr lang="cs-CZ" dirty="0"/>
              <a:t>SCLLD </a:t>
            </a:r>
            <a:r>
              <a:rPr lang="cs-CZ" dirty="0" smtClean="0"/>
              <a:t>v OPZ +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78302"/>
            <a:ext cx="8915400" cy="537425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Nositel </a:t>
            </a:r>
            <a:r>
              <a:rPr lang="cs-CZ" dirty="0"/>
              <a:t>projektu – MAS MOST Vysočiny </a:t>
            </a:r>
            <a:endParaRPr lang="cs-CZ" dirty="0" smtClean="0"/>
          </a:p>
          <a:p>
            <a:r>
              <a:rPr lang="cs-CZ" dirty="0" smtClean="0"/>
              <a:t>Finanční prostředky – max. 15 mil. Kč na období 6 let (3+3 roky – 1. a 2. projekt) </a:t>
            </a:r>
          </a:p>
          <a:p>
            <a:r>
              <a:rPr lang="cs-CZ" dirty="0" smtClean="0"/>
              <a:t>100% dotace</a:t>
            </a:r>
          </a:p>
          <a:p>
            <a:r>
              <a:rPr lang="cs-CZ" dirty="0" smtClean="0"/>
              <a:t>Zapojení do projektu MAS -  partneři s finančním/bez finančního příspěvku </a:t>
            </a:r>
          </a:p>
          <a:p>
            <a:r>
              <a:rPr lang="cs-CZ" dirty="0" smtClean="0"/>
              <a:t>1. projekt minimálně na 7,5 mil. Kč</a:t>
            </a:r>
          </a:p>
          <a:p>
            <a:r>
              <a:rPr lang="cs-CZ" dirty="0" smtClean="0"/>
              <a:t>Financování – 60% přímé osobní náklady (členové realizačního týmu projektu) + 40% paušál (administrace, nákupy)</a:t>
            </a:r>
          </a:p>
          <a:p>
            <a:r>
              <a:rPr lang="cs-CZ" dirty="0" smtClean="0"/>
              <a:t>30% aktivit musí realizovat MAS </a:t>
            </a:r>
          </a:p>
          <a:p>
            <a:pPr marL="0" indent="0">
              <a:buNone/>
            </a:pPr>
            <a:r>
              <a:rPr lang="cs-CZ" dirty="0" smtClean="0"/>
              <a:t>Změna oproti OPZ 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MAS nevyhlašuje výzvy pro podávání projektů OPZ+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MAS projekt administruje přímo vůči poskytovateli dotace MPSV </a:t>
            </a:r>
          </a:p>
          <a:p>
            <a:pPr lvl="0">
              <a:buClr>
                <a:srgbClr val="A53010"/>
              </a:buClr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34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611"/>
          </a:xfrm>
        </p:spPr>
        <p:txBody>
          <a:bodyPr/>
          <a:lstStyle/>
          <a:p>
            <a:r>
              <a:rPr lang="cs-CZ" dirty="0" smtClean="0"/>
              <a:t>Cílové skupiny projektu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7259"/>
            <a:ext cx="8984950" cy="4558168"/>
          </a:xfrm>
        </p:spPr>
        <p:txBody>
          <a:bodyPr>
            <a:noAutofit/>
          </a:bodyPr>
          <a:lstStyle/>
          <a:p>
            <a:r>
              <a:rPr lang="cs-CZ" sz="1400" dirty="0" smtClean="0"/>
              <a:t>Podkladem pro projekt MAS - Akční plán – založený na potřebách cílových skupin </a:t>
            </a:r>
          </a:p>
          <a:p>
            <a:r>
              <a:rPr lang="cs-CZ" sz="1400" dirty="0" smtClean="0"/>
              <a:t>Potřeba cílové skupiny – z ní vychází projekt! </a:t>
            </a:r>
          </a:p>
          <a:p>
            <a:r>
              <a:rPr lang="cs-CZ" sz="1400" dirty="0" smtClean="0"/>
              <a:t>Nyní do značné míry opačně – napíšeme projekt a potom seženeme cílovou skupinu </a:t>
            </a:r>
          </a:p>
          <a:p>
            <a:r>
              <a:rPr lang="cs-CZ" sz="1400" dirty="0" smtClean="0"/>
              <a:t>Cílové skupiny definovány velmi široce </a:t>
            </a:r>
          </a:p>
          <a:p>
            <a:r>
              <a:rPr lang="cs-CZ" sz="1400" dirty="0" smtClean="0"/>
              <a:t>U každé cílové skupiny je potřeba předem znát</a:t>
            </a:r>
          </a:p>
          <a:p>
            <a:r>
              <a:rPr lang="cs-CZ" sz="1400" b="1" u="sng" dirty="0" smtClean="0"/>
              <a:t>velikost </a:t>
            </a:r>
            <a:r>
              <a:rPr lang="cs-CZ" sz="1400" b="1" u="sng" dirty="0"/>
              <a:t>cílové </a:t>
            </a:r>
            <a:r>
              <a:rPr lang="cs-CZ" sz="1400" b="1" u="sng" dirty="0" smtClean="0"/>
              <a:t>skupiny</a:t>
            </a:r>
            <a:endParaRPr lang="cs-CZ" sz="1400" b="1" u="sng" dirty="0"/>
          </a:p>
          <a:p>
            <a:r>
              <a:rPr lang="cs-CZ" sz="1400" b="1" u="sng" dirty="0"/>
              <a:t>problémy a zjištěné potřeby CS </a:t>
            </a:r>
            <a:endParaRPr lang="cs-CZ" sz="1400" b="1" u="sng" dirty="0" smtClean="0"/>
          </a:p>
          <a:p>
            <a:r>
              <a:rPr lang="cs-CZ" sz="1400" b="1" u="sng" dirty="0" smtClean="0"/>
              <a:t>popis </a:t>
            </a:r>
            <a:r>
              <a:rPr lang="cs-CZ" sz="1400" b="1" u="sng" dirty="0"/>
              <a:t>existujících </a:t>
            </a:r>
            <a:r>
              <a:rPr lang="cs-CZ" sz="1400" b="1" u="sng" dirty="0" smtClean="0"/>
              <a:t>bariér (proč to dosud nešlo)</a:t>
            </a:r>
          </a:p>
          <a:p>
            <a:r>
              <a:rPr lang="cs-CZ" sz="1400" b="1" u="sng" dirty="0" smtClean="0"/>
              <a:t>popis </a:t>
            </a:r>
            <a:r>
              <a:rPr lang="cs-CZ" sz="1400" b="1" u="sng" dirty="0"/>
              <a:t>dosavadních způsobů řešení daných problémů a jejich účinnost a </a:t>
            </a:r>
            <a:r>
              <a:rPr lang="cs-CZ" sz="1400" b="1" u="sng" dirty="0" smtClean="0"/>
              <a:t>efektivita</a:t>
            </a:r>
          </a:p>
          <a:p>
            <a:r>
              <a:rPr lang="cs-CZ" sz="1400" b="1" u="sng" dirty="0"/>
              <a:t>identifikace </a:t>
            </a:r>
            <a:r>
              <a:rPr lang="cs-CZ" sz="1400" b="1" u="sng" dirty="0" smtClean="0"/>
              <a:t>rizik</a:t>
            </a:r>
            <a:endParaRPr lang="cs-CZ" sz="1400" b="1" u="sng" dirty="0"/>
          </a:p>
          <a:p>
            <a:r>
              <a:rPr lang="cs-CZ" sz="1400" b="1" u="sng" dirty="0"/>
              <a:t>zdroje, silné stránky a potenciál území k řešení identifikovaných problémů a </a:t>
            </a:r>
            <a:r>
              <a:rPr lang="cs-CZ" sz="1400" b="1" u="sng" dirty="0" smtClean="0"/>
              <a:t>potřeb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Z potřeb cílové skupiny vycházejí jednotlivé aktivity pro danou cílovou skupinu. </a:t>
            </a:r>
          </a:p>
          <a:p>
            <a:pPr marL="0" indent="0">
              <a:buNone/>
            </a:pPr>
            <a:r>
              <a:rPr lang="cs-CZ" sz="1400" dirty="0" smtClean="0"/>
              <a:t>Na základě zpracovaného Akčního plánu se připravuje projekt MAS. 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7038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611"/>
          </a:xfrm>
        </p:spPr>
        <p:txBody>
          <a:bodyPr/>
          <a:lstStyle/>
          <a:p>
            <a:r>
              <a:rPr lang="cs-CZ" dirty="0" smtClean="0"/>
              <a:t>Příklad potřeby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7259"/>
            <a:ext cx="8915400" cy="4261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Cílová skupina – mladé rodiny s malými dětmi</a:t>
            </a:r>
          </a:p>
          <a:p>
            <a:pPr marL="0" indent="0">
              <a:buNone/>
            </a:pPr>
            <a:r>
              <a:rPr lang="cs-CZ" sz="1400" dirty="0" smtClean="0"/>
              <a:t>Nárůst </a:t>
            </a:r>
            <a:r>
              <a:rPr lang="cs-CZ" sz="1400" dirty="0"/>
              <a:t>počtu mladých rodin, jejichž součástí jsou přivdané, přistěhované maminky, které </a:t>
            </a:r>
          </a:p>
          <a:p>
            <a:pPr lvl="0"/>
            <a:r>
              <a:rPr lang="cs-CZ" sz="1400" dirty="0"/>
              <a:t>nemají vazbu na širokou rodinu v obci nebo nejbližším okolí</a:t>
            </a:r>
          </a:p>
          <a:p>
            <a:pPr lvl="0"/>
            <a:r>
              <a:rPr lang="cs-CZ" sz="1400" dirty="0"/>
              <a:t>řeší sociální vyčlenění z komunity vzhledem k minimální znalosti členů komunity a také vzhledem k péči o malé děti, jež přináší velmi specifický režim, který se zcela neslučuje s režimem běžné dospělé populace</a:t>
            </a:r>
          </a:p>
          <a:p>
            <a:pPr lvl="0"/>
            <a:r>
              <a:rPr lang="cs-CZ" sz="1400" dirty="0"/>
              <a:t>potřebují vybudovat přátelské kontakty a nemají k tomu dostatečnou příležitost</a:t>
            </a:r>
          </a:p>
          <a:p>
            <a:pPr lvl="0"/>
            <a:r>
              <a:rPr lang="cs-CZ" sz="1400" dirty="0"/>
              <a:t>hledají sociální kontakt se svými vrstevnicemi, či dalšími maminkami, se kterými by se mohly podělit o svoje problémy a s nimiž by mohly sdílet své zážitky či starosti s dětmi </a:t>
            </a:r>
          </a:p>
          <a:p>
            <a:pPr lvl="0"/>
            <a:r>
              <a:rPr lang="cs-CZ" sz="1400" dirty="0"/>
              <a:t>řeší prohlubující se sociální izolaci, které je nezbytně nutné předcházet, protože může mít dopad nejen na zdraví maminek, ale také na správné fungování celé mladé rodiny</a:t>
            </a:r>
          </a:p>
          <a:p>
            <a:pPr lvl="0"/>
            <a:r>
              <a:rPr lang="cs-CZ" sz="1400" dirty="0"/>
              <a:t>nedostatek kontaktů s vrstevníky dětí, a to nejen mimo školská zařízení, ale také ve volném čase dětí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379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5513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PODPORA KOMUNITNÍ (SOCIÁLNÍ)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7645"/>
            <a:ext cx="8915400" cy="430458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kulturní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/ multikulturní aktivity 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výchovně/ vzdělávací a edukační aktivity </a:t>
            </a:r>
          </a:p>
          <a:p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environmentální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aktivity 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aktivity podporující zapojování cílových skupin do dobrovolnické činnosti </a:t>
            </a:r>
          </a:p>
          <a:p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komunitní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projekty/aktivity propojující lidi s obdobnými problémy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mezigenerační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projekty</a:t>
            </a:r>
          </a:p>
          <a:p>
            <a:pPr marL="0" indent="0">
              <a:buNone/>
            </a:pP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 není podporováno:</a:t>
            </a:r>
          </a:p>
          <a:p>
            <a:pPr lvl="0" algn="just">
              <a:buClr>
                <a:srgbClr val="A53010"/>
              </a:buClr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jednotlivé aktivity, pokud nebudou součástí komunitní práce, sociální služby podle zákona č. 108/2006 Sb., dobrovolnictví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 sociálních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službách, komerční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zpoplatněné služby zaměřené na hlídání a vyzvedávání dětí a péči o 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domácnost, dětské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skupiny podle zákona č. 247/2014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aktivity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realizované pro žáky a studenty na školách, a to včetně doučování a kroužků na školách (hrazeno z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MŠMT), univerzity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třetího věku, výchova k občanství, občanské vzdělávání (hrazeno z MŠMT)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7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4626" y="767751"/>
            <a:ext cx="9115095" cy="56071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PODPORA SOCIÁLNÍ PRÁCE</a:t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28469"/>
            <a:ext cx="8915400" cy="4727274"/>
          </a:xfrm>
        </p:spPr>
        <p:txBody>
          <a:bodyPr>
            <a:normAutofit/>
          </a:bodyPr>
          <a:lstStyle/>
          <a:p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zavedení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či posílení sociální práce na obcích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aktivity zaměřené na podporu sociálního/ dostupného/ podporovaného/ prostupného bydlení nebo krizového bydlení 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zvýšení míry vzájemné spolupráce a účinné komunikace obcí a jejich zastupitelstev s dalšími aktéry/ organizacemi/ službami v území 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podpora lokální koncepční, strategické či metodické činnosti obcí v oblasti sociálního začleňování ve spolupráci s dalšími subjekty, např. při aktivním zjišťování potřeb v obci (průzkumy a šetření lokálního charakteru) nebo při zavádění koordinovaného přístupu k řešení dané problematiky v území </a:t>
            </a:r>
            <a:endParaRPr lang="cs-CZ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 nebude podporováno:</a:t>
            </a:r>
          </a:p>
          <a:p>
            <a:pPr lvl="0">
              <a:buClr>
                <a:srgbClr val="A53010"/>
              </a:buClr>
            </a:pP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Sociální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služby podle zákona č. 108/2006 Sb.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01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0622"/>
          </a:xfrm>
        </p:spPr>
        <p:txBody>
          <a:bodyPr>
            <a:normAutofit/>
          </a:bodyPr>
          <a:lstStyle/>
          <a:p>
            <a:r>
              <a:rPr lang="cs-CZ" sz="17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3. PODPORA SDÍLENÉ A NEFORMÁLNÍ PÉČE, VČETNĚ PALIATIVNÍ A DOMÁCÍ HOSPICOVÉ PÉČE, HOMESHARINGU </a:t>
            </a:r>
            <a:r>
              <a:rPr lang="cs-CZ" sz="17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A </a:t>
            </a:r>
            <a:r>
              <a:rPr lang="cs-CZ" sz="17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DALŠÍCH FOREM SDÍLENÉ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117"/>
            <a:ext cx="8915400" cy="4436105"/>
          </a:xfrm>
        </p:spPr>
        <p:txBody>
          <a:bodyPr>
            <a:normAutofit/>
          </a:bodyPr>
          <a:lstStyle/>
          <a:p>
            <a:r>
              <a:rPr lang="cs-CZ" dirty="0" smtClean="0"/>
              <a:t>doprovázení</a:t>
            </a:r>
            <a:r>
              <a:rPr lang="cs-CZ" dirty="0"/>
              <a:t>, edukace, poradenství, terapie, asistence a spirituální podpora pro rodinné příslušníky a další blízké a pečující osoby </a:t>
            </a:r>
          </a:p>
          <a:p>
            <a:r>
              <a:rPr lang="cs-CZ" dirty="0"/>
              <a:t>podpora paliativní/hospicové péče v přirozeném sociálním prostředí klienta </a:t>
            </a:r>
          </a:p>
          <a:p>
            <a:r>
              <a:rPr lang="cs-CZ" dirty="0"/>
              <a:t>zapůjčování kompenzačních a </a:t>
            </a:r>
            <a:r>
              <a:rPr lang="cs-CZ" dirty="0" err="1"/>
              <a:t>asistivních</a:t>
            </a:r>
            <a:r>
              <a:rPr lang="cs-CZ" dirty="0"/>
              <a:t> pomůcek </a:t>
            </a:r>
          </a:p>
          <a:p>
            <a:r>
              <a:rPr lang="cs-CZ" dirty="0"/>
              <a:t>podpora sdílené péče prostřednictvím systému podpory rodin dětí s mentálním či kombinovaným postižením a s poruchou autistického spektra – </a:t>
            </a:r>
            <a:r>
              <a:rPr lang="cs-CZ" dirty="0" err="1"/>
              <a:t>homesharing</a:t>
            </a:r>
            <a:endParaRPr lang="cs-CZ" dirty="0"/>
          </a:p>
          <a:p>
            <a:r>
              <a:rPr lang="cs-CZ" dirty="0"/>
              <a:t>další formy sdílené péče mimo </a:t>
            </a:r>
            <a:r>
              <a:rPr lang="cs-CZ" dirty="0" err="1"/>
              <a:t>homesharing</a:t>
            </a:r>
            <a:endParaRPr lang="cs-CZ" dirty="0"/>
          </a:p>
          <a:p>
            <a:r>
              <a:rPr lang="cs-CZ" dirty="0"/>
              <a:t>doplňkově podpora odborných pracovníků poskytovatelů těchto služeb </a:t>
            </a:r>
          </a:p>
          <a:p>
            <a:r>
              <a:rPr lang="cs-CZ" dirty="0"/>
              <a:t>doplňkově síťování, výměna zkušeností a přenos dobré praxe v oblasti neformální a sdílené péče, včetně paliativní a domácí hospicové péče, podpora case </a:t>
            </a:r>
            <a:r>
              <a:rPr lang="cs-CZ" dirty="0" smtClean="0"/>
              <a:t>managementu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343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0622"/>
          </a:xfrm>
        </p:spPr>
        <p:txBody>
          <a:bodyPr>
            <a:normAutofit/>
          </a:bodyPr>
          <a:lstStyle/>
          <a:p>
            <a:r>
              <a:rPr lang="cs-CZ" sz="17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3. PODPORA SDÍLENÉ A NEFORMÁLNÍ PÉČE, VČETNĚ PALIATIVNÍ A DOMÁCÍ HOSPICOVÉ PÉČE, HOMESHARINGU </a:t>
            </a:r>
            <a:r>
              <a:rPr lang="cs-CZ" sz="17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A </a:t>
            </a:r>
            <a:r>
              <a:rPr lang="cs-CZ" sz="17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DALŠÍCH FOREM SDÍLENÉ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117"/>
            <a:ext cx="8915400" cy="4436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Co nebude podporováno:</a:t>
            </a:r>
          </a:p>
          <a:p>
            <a:r>
              <a:rPr lang="cs-CZ" dirty="0"/>
              <a:t>zajištění přímé péče (s výjimkou péče po dobu, kdy se pečující osoba účastní aktivit projektu) </a:t>
            </a:r>
          </a:p>
          <a:p>
            <a:r>
              <a:rPr lang="cs-CZ" dirty="0"/>
              <a:t>sociální služby podle zákona č. 108/2006 Sb., o sociálních službách</a:t>
            </a:r>
          </a:p>
          <a:p>
            <a:r>
              <a:rPr lang="cs-CZ" dirty="0"/>
              <a:t>činnosti hrazené zdravotními pojišťovnami</a:t>
            </a:r>
          </a:p>
          <a:p>
            <a:r>
              <a:rPr lang="cs-CZ" dirty="0"/>
              <a:t>poskytování paliativní péče coby základní činnosti sociálních služeb </a:t>
            </a:r>
          </a:p>
          <a:p>
            <a:r>
              <a:rPr lang="cs-CZ" dirty="0"/>
              <a:t>vzdělávání pracovníků v sociálních službách v rámci zákona č. 108/2006 Sb., o sociálních službách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64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19686"/>
          </a:xfrm>
        </p:spPr>
        <p:txBody>
          <a:bodyPr>
            <a:normAutofit fontScale="90000"/>
          </a:bodyPr>
          <a:lstStyle/>
          <a:p>
            <a:r>
              <a:rPr lang="cs-CZ" dirty="0"/>
              <a:t>4. Zaměstnanostní programy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259457"/>
            <a:ext cx="8980698" cy="4839418"/>
          </a:xfrm>
        </p:spPr>
        <p:txBody>
          <a:bodyPr>
            <a:normAutofit/>
          </a:bodyPr>
          <a:lstStyle/>
          <a:p>
            <a:r>
              <a:rPr lang="cs-CZ" dirty="0" smtClean="0"/>
              <a:t>sdílení pracovníků, prostor, vybavení, pomůcek </a:t>
            </a:r>
          </a:p>
          <a:p>
            <a:r>
              <a:rPr lang="cs-CZ" dirty="0" smtClean="0"/>
              <a:t>flexibilní </a:t>
            </a:r>
            <a:r>
              <a:rPr lang="cs-CZ" dirty="0"/>
              <a:t>formy zaměstnávání </a:t>
            </a:r>
          </a:p>
          <a:p>
            <a:r>
              <a:rPr lang="cs-CZ" dirty="0"/>
              <a:t>pracovní </a:t>
            </a:r>
            <a:r>
              <a:rPr lang="cs-CZ" dirty="0" err="1"/>
              <a:t>mentoring</a:t>
            </a:r>
            <a:r>
              <a:rPr lang="cs-CZ" dirty="0"/>
              <a:t>, mezigenerační tandemy na pracovištích</a:t>
            </a:r>
          </a:p>
          <a:p>
            <a:r>
              <a:rPr lang="cs-CZ" dirty="0"/>
              <a:t>lokální aktivizační tréninková pracovní místa, stáže u zaměstnavatelů </a:t>
            </a:r>
          </a:p>
          <a:p>
            <a:r>
              <a:rPr lang="cs-CZ" dirty="0" smtClean="0"/>
              <a:t>komunitně </a:t>
            </a:r>
            <a:r>
              <a:rPr lang="cs-CZ" dirty="0"/>
              <a:t>prospěšné zaměstnávání</a:t>
            </a:r>
          </a:p>
          <a:p>
            <a:r>
              <a:rPr lang="cs-CZ" dirty="0"/>
              <a:t>podnikatelské inkubátory a podpora podnikání na zkoušku </a:t>
            </a:r>
          </a:p>
          <a:p>
            <a:r>
              <a:rPr lang="cs-CZ" dirty="0"/>
              <a:t>doplňkově koordinační aktivity a síťování v oblasti zaměstnanosti, osvěta zaměstnavatelů a vzdělávání členů realizačního týmu, a to zejména v práci s osobami z cílových skupin (včetně supervize)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28164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574</Words>
  <Application>Microsoft Office PowerPoint</Application>
  <PresentationFormat>Vlastní</PresentationFormat>
  <Paragraphs>132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Stébla</vt:lpstr>
      <vt:lpstr> Operační program Zaměstnanost +</vt:lpstr>
      <vt:lpstr>SCLLD v OPZ + </vt:lpstr>
      <vt:lpstr>Cílové skupiny projektu MAS</vt:lpstr>
      <vt:lpstr>Příklad potřeby cílové skupiny</vt:lpstr>
      <vt:lpstr>1. PODPORA KOMUNITNÍ (SOCIÁLNÍ) PRÁCE</vt:lpstr>
      <vt:lpstr>2. PODPORA SOCIÁLNÍ PRÁCE </vt:lpstr>
      <vt:lpstr>3. PODPORA SDÍLENÉ A NEFORMÁLNÍ PÉČE, VČETNĚ PALIATIVNÍ A DOMÁCÍ HOSPICOVÉ PÉČE, HOMESHARINGU A DALŠÍCH FOREM SDÍLENÉ PÉČE</vt:lpstr>
      <vt:lpstr>3. PODPORA SDÍLENÉ A NEFORMÁLNÍ PÉČE, VČETNĚ PALIATIVNÍ A DOMÁCÍ HOSPICOVÉ PÉČE, HOMESHARINGU A DALŠÍCH FOREM SDÍLENÉ PÉČE</vt:lpstr>
      <vt:lpstr>4. Zaměstnanostní programy </vt:lpstr>
      <vt:lpstr>4. Zaměstnanostní programy </vt:lpstr>
      <vt:lpstr>5. Podpora rodin a posilování rodinných vazeb </vt:lpstr>
      <vt:lpstr>5. Podpora rodin a posilování rodinných vazeb </vt:lpstr>
      <vt:lpstr>Konzultace potřeb cílové skupiny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Syslova</dc:creator>
  <cp:lastModifiedBy>Windows User</cp:lastModifiedBy>
  <cp:revision>25</cp:revision>
  <cp:lastPrinted>2022-06-16T12:07:08Z</cp:lastPrinted>
  <dcterms:created xsi:type="dcterms:W3CDTF">2022-06-15T10:23:05Z</dcterms:created>
  <dcterms:modified xsi:type="dcterms:W3CDTF">2022-09-21T20:30:10Z</dcterms:modified>
</cp:coreProperties>
</file>