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5" r:id="rId3"/>
    <p:sldId id="276" r:id="rId4"/>
    <p:sldId id="277" r:id="rId5"/>
    <p:sldId id="27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10018713" cy="68881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S Most" initials="MM" lastIdx="1" clrIdx="0">
    <p:extLst>
      <p:ext uri="{19B8F6BF-5375-455C-9EA6-DF929625EA0E}">
        <p15:presenceInfo xmlns:p15="http://schemas.microsoft.com/office/powerpoint/2012/main" userId="6977bb9145f5575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9T10:31:35.307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9T10:31:35.307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E85ADD-7F50-4AFA-B572-B7C6481DB916}" type="datetimeFigureOut">
              <a:rPr lang="cs-CZ" smtClean="0"/>
              <a:pPr/>
              <a:t>9. 3. 2022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kourkova@masmost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smost.cz/images/stories/P%C5%99%C3%ADloha_%C4%8D._2_P%C5%99ehled_projekt%C5%AF_podpo%C5%99en%C3%BDch_MAS_v_PRV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obsah 7">
            <a:extLst>
              <a:ext uri="{FF2B5EF4-FFF2-40B4-BE49-F238E27FC236}">
                <a16:creationId xmlns:a16="http://schemas.microsoft.com/office/drawing/2014/main" xmlns="" id="{21F04134-EE75-405E-9F5A-24DF8F48DD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6853" y="379602"/>
            <a:ext cx="929857" cy="1033174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890872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chemeClr val="tx1"/>
                </a:solidFill>
              </a:rPr>
              <a:t>SCLLD MAS MOST</a:t>
            </a:r>
            <a:br>
              <a:rPr lang="cs-CZ" sz="5400" b="1" dirty="0">
                <a:solidFill>
                  <a:schemeClr val="tx1"/>
                </a:solidFill>
              </a:rPr>
            </a:br>
            <a:r>
              <a:rPr lang="cs-CZ" sz="5400" b="1" dirty="0">
                <a:solidFill>
                  <a:schemeClr val="tx1"/>
                </a:solidFill>
              </a:rPr>
              <a:t>VYSOČINY</a:t>
            </a:r>
            <a:r>
              <a:rPr lang="cs-CZ" b="1" dirty="0">
                <a:solidFill>
                  <a:schemeClr val="tx1"/>
                </a:solidFill>
              </a:rPr>
              <a:t/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/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PROGRAM ROZVOJE </a:t>
            </a:r>
            <a:b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VENKOVA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70365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950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75077" y="1789590"/>
            <a:ext cx="8640960" cy="403244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žádosti o dotaci včetně příloh prochází administrativní kontrolou </a:t>
            </a:r>
            <a:r>
              <a:rPr lang="cs-CZ" dirty="0" smtClean="0">
                <a:solidFill>
                  <a:schemeClr val="tx1"/>
                </a:solidFill>
              </a:rPr>
              <a:t>MAS, </a:t>
            </a:r>
            <a:r>
              <a:rPr lang="cs-CZ" dirty="0">
                <a:solidFill>
                  <a:schemeClr val="tx1"/>
                </a:solidFill>
              </a:rPr>
              <a:t>kontrolou přijatelnosti a kontrolou dalších podmínek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oprava nedostatků -  výzva k doplnění žádosti (5 pracovních dní), oprava maximálně 2x. </a:t>
            </a:r>
            <a:r>
              <a:rPr lang="cs-CZ" dirty="0" smtClean="0">
                <a:solidFill>
                  <a:schemeClr val="tx1"/>
                </a:solidFill>
              </a:rPr>
              <a:t>– emailem i </a:t>
            </a:r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ortálem Farmáře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informování žadatele o výsledku kontroly do 5 pracovních dní od ukončení </a:t>
            </a:r>
            <a:r>
              <a:rPr lang="cs-CZ" dirty="0" smtClean="0">
                <a:solidFill>
                  <a:schemeClr val="tx1"/>
                </a:solidFill>
              </a:rPr>
              <a:t>kontroly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– emailem s el. podpisem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Administrativní kontrola a kontrola přijatelnosti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4085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33725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b="1" dirty="0">
                <a:solidFill>
                  <a:schemeClr val="tx1"/>
                </a:solidFill>
              </a:rPr>
              <a:t>Hodnocení </a:t>
            </a:r>
            <a:r>
              <a:rPr lang="cs-CZ" b="1" dirty="0" smtClean="0">
                <a:solidFill>
                  <a:schemeClr val="tx1"/>
                </a:solidFill>
              </a:rPr>
              <a:t>VO a RO</a:t>
            </a:r>
            <a:endParaRPr lang="cs-CZ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věcné hodnocení dle předem stanovených preferenčních kritérií </a:t>
            </a:r>
          </a:p>
          <a:p>
            <a:pPr>
              <a:lnSpc>
                <a:spcPct val="110000"/>
              </a:lnSpc>
            </a:pPr>
            <a:r>
              <a:rPr lang="cs-CZ" dirty="0">
                <a:solidFill>
                  <a:schemeClr val="tx1"/>
                </a:solidFill>
              </a:rPr>
              <a:t>stanovení pořadí projektů ve </a:t>
            </a:r>
            <a:r>
              <a:rPr lang="cs-CZ" dirty="0" err="1">
                <a:solidFill>
                  <a:schemeClr val="tx1"/>
                </a:solidFill>
              </a:rPr>
              <a:t>Fichi</a:t>
            </a:r>
            <a:r>
              <a:rPr lang="cs-CZ" dirty="0">
                <a:solidFill>
                  <a:schemeClr val="tx1"/>
                </a:solidFill>
              </a:rPr>
              <a:t>,  výběr </a:t>
            </a:r>
            <a:r>
              <a:rPr lang="cs-CZ" dirty="0" err="1">
                <a:solidFill>
                  <a:schemeClr val="tx1"/>
                </a:solidFill>
              </a:rPr>
              <a:t>ŽoD</a:t>
            </a:r>
            <a:r>
              <a:rPr lang="cs-CZ" dirty="0">
                <a:solidFill>
                  <a:schemeClr val="tx1"/>
                </a:solidFill>
              </a:rPr>
              <a:t> dle bodového hodnocení a alokovaných finančních </a:t>
            </a:r>
            <a:r>
              <a:rPr lang="cs-CZ" dirty="0" smtClean="0">
                <a:solidFill>
                  <a:schemeClr val="tx1"/>
                </a:solidFill>
              </a:rPr>
              <a:t>prostředků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cs-CZ" dirty="0">
                <a:solidFill>
                  <a:schemeClr val="tx1"/>
                </a:solidFill>
              </a:rPr>
              <a:t>informování žadatele o výši přidělených bodů, vybrání či nevybrání </a:t>
            </a:r>
            <a:r>
              <a:rPr lang="cs-CZ" dirty="0" err="1">
                <a:solidFill>
                  <a:schemeClr val="tx1"/>
                </a:solidFill>
              </a:rPr>
              <a:t>ŽoD</a:t>
            </a:r>
            <a:r>
              <a:rPr lang="cs-CZ" dirty="0">
                <a:solidFill>
                  <a:schemeClr val="tx1"/>
                </a:solidFill>
              </a:rPr>
              <a:t> k podpoře (do 5 pracovních dnů od schválení </a:t>
            </a:r>
            <a:r>
              <a:rPr lang="cs-CZ" dirty="0" smtClean="0">
                <a:solidFill>
                  <a:schemeClr val="tx1"/>
                </a:solidFill>
              </a:rPr>
              <a:t>výběru - emailem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Hodnocení projektů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732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24847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vybrané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MAS elektronicky podepíše, povinné, případně nepovinné přílohy MAS verifikuje (elektronický podpis) a předá žadateli minimálně 3 pracovní dny před finálním termínem registrace na RO SZIF Brno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vč. příloh pošle přes svůj účet na Portálu Farmáře na RO SZIF Brno </a:t>
            </a: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nejpozději do </a:t>
            </a:r>
            <a:r>
              <a:rPr lang="cs-CZ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27.6. 2022</a:t>
            </a:r>
            <a:endParaRPr lang="cs-CZ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Pozn.: Rozsáhlé přílohy je možné podat v listinné podobě (např. dokumentaci se stavebnímu řízení atp.)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Administrace na RO SZIF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46449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Žadatelé předloží kompletní dokumentaci k zrealizovanému VŘ včetně aktualizovaného formuláře </a:t>
            </a:r>
            <a:r>
              <a:rPr lang="cs-CZ" dirty="0" err="1">
                <a:solidFill>
                  <a:schemeClr val="tx1"/>
                </a:solidFill>
              </a:rPr>
              <a:t>ŽoD</a:t>
            </a:r>
            <a:r>
              <a:rPr lang="cs-CZ" dirty="0">
                <a:solidFill>
                  <a:schemeClr val="tx1"/>
                </a:solidFill>
              </a:rPr>
              <a:t> nejdříve na MAS - elektronicky, případně vybrané přílohy v listinné podobě </a:t>
            </a:r>
            <a:r>
              <a:rPr lang="cs-CZ" dirty="0" smtClean="0">
                <a:solidFill>
                  <a:schemeClr val="tx1"/>
                </a:solidFill>
              </a:rPr>
              <a:t>(do 63 kalendářního dne </a:t>
            </a:r>
            <a:r>
              <a:rPr lang="cs-CZ" dirty="0">
                <a:solidFill>
                  <a:schemeClr val="tx1"/>
                </a:solidFill>
              </a:rPr>
              <a:t>od registrace na SZIF tj. </a:t>
            </a:r>
            <a:r>
              <a:rPr lang="cs-CZ" dirty="0" smtClean="0">
                <a:solidFill>
                  <a:srgbClr val="FF0000"/>
                </a:solidFill>
              </a:rPr>
              <a:t>29.8.2022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 kontrole na MAS předkládá žadatel dokumentaci k VŘ na RO SZIF Brno </a:t>
            </a:r>
            <a:r>
              <a:rPr lang="cs-CZ" dirty="0" smtClean="0">
                <a:solidFill>
                  <a:schemeClr val="tx1"/>
                </a:solidFill>
              </a:rPr>
              <a:t>(do </a:t>
            </a:r>
            <a:r>
              <a:rPr lang="cs-CZ" dirty="0">
                <a:solidFill>
                  <a:schemeClr val="tx1"/>
                </a:solidFill>
              </a:rPr>
              <a:t>70 </a:t>
            </a:r>
            <a:r>
              <a:rPr lang="cs-CZ" dirty="0" smtClean="0">
                <a:solidFill>
                  <a:schemeClr val="tx1"/>
                </a:solidFill>
              </a:rPr>
              <a:t>kalendářního dne </a:t>
            </a:r>
            <a:r>
              <a:rPr lang="cs-CZ" dirty="0">
                <a:solidFill>
                  <a:schemeClr val="tx1"/>
                </a:solidFill>
              </a:rPr>
              <a:t>od registrace na SZIF– tj. </a:t>
            </a:r>
            <a:r>
              <a:rPr lang="cs-CZ" dirty="0">
                <a:solidFill>
                  <a:srgbClr val="FF0000"/>
                </a:solidFill>
              </a:rPr>
              <a:t>do </a:t>
            </a:r>
            <a:r>
              <a:rPr lang="cs-CZ" dirty="0" smtClean="0">
                <a:solidFill>
                  <a:srgbClr val="FF0000"/>
                </a:solidFill>
              </a:rPr>
              <a:t>5. </a:t>
            </a:r>
            <a:r>
              <a:rPr lang="cs-CZ" dirty="0">
                <a:solidFill>
                  <a:srgbClr val="FF0000"/>
                </a:solidFill>
              </a:rPr>
              <a:t>9. </a:t>
            </a:r>
            <a:r>
              <a:rPr lang="cs-CZ" dirty="0" smtClean="0">
                <a:solidFill>
                  <a:srgbClr val="FF0000"/>
                </a:solidFill>
              </a:rPr>
              <a:t>2022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cenový marketing </a:t>
            </a:r>
            <a:r>
              <a:rPr lang="cs-CZ" dirty="0" smtClean="0">
                <a:solidFill>
                  <a:schemeClr val="tx1"/>
                </a:solidFill>
              </a:rPr>
              <a:t>(do 500 tisíc) se </a:t>
            </a:r>
            <a:r>
              <a:rPr lang="cs-CZ" dirty="0">
                <a:solidFill>
                  <a:schemeClr val="tx1"/>
                </a:solidFill>
              </a:rPr>
              <a:t>předkládá až při Žádosti o platbu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Doložení příloh k výběrovému řízení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34563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schvalování Žádostí o dotaci probíhá na SZIF průběžně, nejdříve jsou schvalovány Žádosti o dotaci, u kterých žadatel neprovádí VŘ, následně Žádosti o dotaci s VŘ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Předpoklad schválení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projekty bez VŘ cca 5 měsíců od podání žádosti na 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SZIF (11/2022)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projekty s VŘ cca 7 měsíců od podání žádosti na 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SZIF (1/2023)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Dohoda o poskytnutí dotace se podepisuje na SZIF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Schválení Žádostí o dotaci / podpis dohody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52728"/>
          </a:xfrm>
        </p:spPr>
        <p:txBody>
          <a:bodyPr>
            <a:normAutofit/>
          </a:bodyPr>
          <a:lstStyle/>
          <a:p>
            <a:r>
              <a:rPr lang="cs-CZ" dirty="0"/>
              <a:t>Způsobilé / nezpůsobilé výdaje</a:t>
            </a: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237844" y="1916832"/>
            <a:ext cx="864096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Výdaje vznikly nejdříve ke dni podání </a:t>
            </a:r>
            <a:r>
              <a:rPr lang="cs-CZ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 MAS a byly skutečně uhrazeny nejpozději do data předložení </a:t>
            </a:r>
            <a:r>
              <a:rPr lang="cs-CZ" sz="20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ŽoP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 MAS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Hrazeny bezhotovostně, </a:t>
            </a: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případě hotovostní max. 100 tis. Kč celkem v rámci projektu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Nezpůsobilé je: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pořízení </a:t>
            </a: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použitého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movitého majetku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případě zemědělských investic nákup platebních nároků, zemědělských produkčních práv, nákup zvířat, jednoletých rostlin a jejich vysazování 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DPH u plátců</a:t>
            </a:r>
            <a:endParaRPr 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204864"/>
            <a:ext cx="8496943" cy="424847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Minimální výše způsobilých výdajů - 50 tis. Kč na projekt 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Maximální výše způsobilých výdajů -  5 mil. Kč na projekt.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 lze realizovat na území MAS Most Vysočiny</a:t>
            </a:r>
          </a:p>
          <a:p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 je v souladu s SCLLD MAS MOST Vysočiny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Způsobilé výdaje</a:t>
            </a:r>
            <a:br>
              <a:rPr lang="cs-CZ" b="1" dirty="0"/>
            </a:br>
            <a:r>
              <a:rPr lang="cs-CZ" b="1" dirty="0"/>
              <a:t>Přijatelnost projektu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721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2484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Lhůta vázanosti projektu na účel trvá 5 let </a:t>
            </a: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 data převedení dotace na účet příjemce dotace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Žádost o dotaci obdrží v rámci preferenčních kritérií minimální počet bodů stanovený MAS pro příslušnou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Fichi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Realizací projektu </a:t>
            </a: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vznikne samostatný funkční celek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podmínky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731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38164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Splnění finančního zdraví žadatele u projektů nad 1.000.000 Kč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Preferenční kritéria jsou závazná po dobu udržitelnosti projektu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případě závazku vytvořit pracovní místo  - musí být vytvořeno nejpozději do 6 měsíců od data převedení dotace na účet žadatele (závazek trvá 3 roky u malých a středních podniků nebo 5 let u velkých podniků)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podmínky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201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591056"/>
            <a:ext cx="8568952" cy="443023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Realizace podléhá řízení stavebního úřadu -  pravomocné a platné odpovídající povolení stavebního úřadu (+ stavebním úřadem ověřená projektová dokumentace)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Půdorys stavby/půdorys dispozice technologie v odpovídajícím měřítku s vyznačením rozměrů stavby/technologie k projektu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Katastrální mapa s vyznačením lokalizace předmětu projektu (netýká se mobilních strojů) 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Formuláře pro posouzení finančního zdraví žadatele (projekty nad 1 mil. Kč)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Přílohy k žádostem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0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3" y="1700808"/>
            <a:ext cx="7740848" cy="4425355"/>
          </a:xfrm>
        </p:spPr>
        <p:txBody>
          <a:bodyPr/>
          <a:lstStyle/>
          <a:p>
            <a:r>
              <a:rPr lang="cs-CZ" dirty="0" smtClean="0"/>
              <a:t>Příjem žádostí 28. 2. 2022 – 29. 4. 2022 (čas podání nehraje roli)</a:t>
            </a:r>
          </a:p>
          <a:p>
            <a:r>
              <a:rPr lang="cs-CZ" dirty="0" smtClean="0"/>
              <a:t>Administrace na MAS – 30. 4. 2022 do 20. 6. 2022</a:t>
            </a:r>
          </a:p>
          <a:p>
            <a:r>
              <a:rPr lang="cs-CZ" dirty="0" smtClean="0"/>
              <a:t>Registrace na RO SZIF – </a:t>
            </a:r>
            <a:r>
              <a:rPr lang="cs-CZ" b="1" u="sng" dirty="0" smtClean="0">
                <a:solidFill>
                  <a:srgbClr val="FF0000"/>
                </a:solidFill>
              </a:rPr>
              <a:t>27. 6. 2022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Celková alokace: 9 934 596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F1 – zem. Prvovýroba – 3 121 441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F2 –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</a:rPr>
              <a:t>zem.produkty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 – 50 000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F3 – nezemědělské podnikání – 1 691 226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F6 – Lesnictví 601 981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F7 – MŠ a</a:t>
            </a: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ZŠ – 4 469 948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8.výzva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917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Nákup nemovitosti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r>
              <a:rPr lang="cs-CZ" dirty="0">
                <a:solidFill>
                  <a:schemeClr val="tx1"/>
                </a:solidFill>
              </a:rPr>
              <a:t>Výdaje na nákup nemovitosti - maximálně 10 % celkové výše výdajů, ze kterých je stanovena dotace na daný projekt </a:t>
            </a:r>
          </a:p>
          <a:p>
            <a:endParaRPr lang="cs-CZ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Marketing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r>
              <a:rPr lang="cs-CZ" dirty="0">
                <a:solidFill>
                  <a:schemeClr val="tx1"/>
                </a:solidFill>
              </a:rPr>
              <a:t>Výdaje související s marketingem 	100 000,- Kč 	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cs-CZ" dirty="0"/>
              <a:t>Limity pro všechna opatření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72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88840"/>
            <a:ext cx="8280920" cy="381642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</a:rPr>
              <a:t>Zuzana Syslová</a:t>
            </a:r>
          </a:p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</a:rPr>
              <a:t>tel.: </a:t>
            </a:r>
            <a:r>
              <a:rPr lang="cs-CZ" sz="29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770 146 071, </a:t>
            </a:r>
          </a:p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email: </a:t>
            </a:r>
            <a:r>
              <a:rPr lang="cs-CZ" sz="29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syslova@masmost.cz</a:t>
            </a:r>
            <a:r>
              <a:rPr lang="cs-CZ" sz="2900" b="1" dirty="0">
                <a:effectLst/>
                <a:latin typeface="+mj-lt"/>
                <a:ea typeface="Calibri" panose="020F0502020204030204" pitchFamily="34" charset="0"/>
              </a:rPr>
              <a:t>. </a:t>
            </a:r>
            <a:endParaRPr lang="cs-CZ" sz="2900" b="1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</a:rPr>
              <a:t>Jitka </a:t>
            </a:r>
            <a:r>
              <a:rPr lang="cs-CZ" sz="2900" b="1" dirty="0" smtClean="0">
                <a:solidFill>
                  <a:schemeClr val="tx1"/>
                </a:solidFill>
                <a:latin typeface="+mj-lt"/>
              </a:rPr>
              <a:t>Kourková</a:t>
            </a:r>
            <a:endParaRPr lang="cs-CZ" sz="2900" b="1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</a:rPr>
              <a:t>tel.: </a:t>
            </a:r>
            <a:r>
              <a:rPr lang="cs-CZ" sz="2900" b="1" dirty="0" smtClean="0">
                <a:solidFill>
                  <a:schemeClr val="tx1"/>
                </a:solidFill>
                <a:latin typeface="+mj-lt"/>
              </a:rPr>
              <a:t>773 377 345</a:t>
            </a:r>
            <a:endParaRPr lang="cs-CZ" sz="2900" b="1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</a:rPr>
              <a:t>e-mail: </a:t>
            </a:r>
            <a:r>
              <a:rPr lang="cs-CZ" sz="2900" b="1" dirty="0" smtClean="0">
                <a:solidFill>
                  <a:schemeClr val="tx1"/>
                </a:solidFill>
                <a:latin typeface="+mj-lt"/>
                <a:hlinkClick r:id="rId2"/>
              </a:rPr>
              <a:t>kourkova@masmost.cz</a:t>
            </a:r>
            <a:endParaRPr lang="cs-CZ" sz="2900" b="1" dirty="0" smtClean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endParaRPr lang="cs-CZ" sz="2900" b="1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cs-CZ" sz="2900" b="1" dirty="0" smtClean="0">
                <a:solidFill>
                  <a:srgbClr val="FF0000"/>
                </a:solidFill>
                <a:latin typeface="+mj-lt"/>
              </a:rPr>
              <a:t>Denně od 8-13h, po dohodě i v jiný čas</a:t>
            </a:r>
            <a:endParaRPr lang="cs-CZ" sz="2900" b="1" dirty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</a:pPr>
            <a:endParaRPr lang="cs-CZ" sz="2900" b="1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</a:rPr>
              <a:t>MAS Most Vysočiny o.p.s.</a:t>
            </a:r>
          </a:p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</a:rPr>
              <a:t>Náměstí 17/19, 594 01 Velké Meziříčí</a:t>
            </a:r>
          </a:p>
          <a:p>
            <a:pPr marL="0" indent="0" algn="ctr">
              <a:buNone/>
            </a:pPr>
            <a:endParaRPr lang="cs-CZ" sz="2900" b="1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</a:rPr>
              <a:t>www.</a:t>
            </a:r>
            <a:r>
              <a:rPr lang="cs-CZ" sz="2900" b="1" dirty="0" err="1">
                <a:solidFill>
                  <a:schemeClr val="tx1"/>
                </a:solidFill>
                <a:latin typeface="+mj-lt"/>
              </a:rPr>
              <a:t>masmost.cz</a:t>
            </a:r>
            <a:endParaRPr lang="cs-CZ" sz="2900" b="1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Informace, kontakty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405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3" y="1700808"/>
            <a:ext cx="7740848" cy="4425355"/>
          </a:xfrm>
        </p:spPr>
        <p:txBody>
          <a:bodyPr>
            <a:normAutofit/>
          </a:bodyPr>
          <a:lstStyle/>
          <a:p>
            <a:r>
              <a:rPr lang="cs-CZ" dirty="0"/>
              <a:t>Preferenční kritéria pro výběr projektů jsou součástí </a:t>
            </a:r>
            <a:r>
              <a:rPr lang="cs-CZ" dirty="0" err="1" smtClean="0"/>
              <a:t>Fichí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 případě shodného počtu bodů, bude dále rozhodovat </a:t>
            </a:r>
          </a:p>
          <a:p>
            <a:pPr lvl="0"/>
            <a:r>
              <a:rPr lang="cs-CZ" dirty="0" smtClean="0"/>
              <a:t>Upřednostnění </a:t>
            </a:r>
            <a:r>
              <a:rPr lang="cs-CZ" dirty="0" err="1" smtClean="0"/>
              <a:t>prvožadatele</a:t>
            </a:r>
            <a:r>
              <a:rPr lang="cs-CZ" dirty="0" smtClean="0"/>
              <a:t>/nepodpořeného </a:t>
            </a:r>
            <a:r>
              <a:rPr lang="cs-CZ" dirty="0" err="1"/>
              <a:t>prvožadatele</a:t>
            </a:r>
            <a:r>
              <a:rPr lang="cs-CZ" dirty="0"/>
              <a:t> </a:t>
            </a:r>
            <a:r>
              <a:rPr lang="cs-CZ" dirty="0" smtClean="0"/>
              <a:t>– viz seznam </a:t>
            </a:r>
            <a:r>
              <a:rPr lang="cs-CZ" dirty="0">
                <a:hlinkClick r:id="rId2"/>
              </a:rPr>
              <a:t>Příloha_č._2_Přehled_projektů_podpořených_MAS_v_PRV.pdf (masmost.cz)</a:t>
            </a:r>
            <a:endParaRPr lang="cs-CZ" dirty="0"/>
          </a:p>
          <a:p>
            <a:pPr lvl="0" algn="just"/>
            <a:r>
              <a:rPr lang="cs-CZ" dirty="0"/>
              <a:t>preferenční kritérium vytvoření pracovního místa, </a:t>
            </a:r>
          </a:p>
          <a:p>
            <a:pPr lvl="0" algn="just"/>
            <a:r>
              <a:rPr lang="cs-CZ" dirty="0"/>
              <a:t>upřednostnění projektu s nižší výší způsobilých výdajů, ze kterých je stanovena dotace.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Výběr projektů v případě shodného počtu bodů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8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3" y="1700808"/>
            <a:ext cx="7740848" cy="4425355"/>
          </a:xfrm>
        </p:spPr>
        <p:txBody>
          <a:bodyPr>
            <a:normAutofit/>
          </a:bodyPr>
          <a:lstStyle/>
          <a:p>
            <a:r>
              <a:rPr lang="cs-CZ" dirty="0" smtClean="0"/>
              <a:t>RO – rozhodne o přesunu zbytků z jednotlivých </a:t>
            </a:r>
            <a:r>
              <a:rPr lang="cs-CZ" dirty="0" err="1"/>
              <a:t>F</a:t>
            </a:r>
            <a:r>
              <a:rPr lang="cs-CZ" dirty="0" err="1" smtClean="0"/>
              <a:t>ichí</a:t>
            </a:r>
            <a:r>
              <a:rPr lang="cs-CZ" dirty="0" smtClean="0"/>
              <a:t> do společného balíku zbývající alokace</a:t>
            </a:r>
          </a:p>
          <a:p>
            <a:r>
              <a:rPr lang="cs-CZ" dirty="0" smtClean="0"/>
              <a:t>Balík se přesune na </a:t>
            </a:r>
            <a:r>
              <a:rPr lang="cs-CZ" dirty="0" err="1" smtClean="0"/>
              <a:t>Fichi</a:t>
            </a:r>
            <a:r>
              <a:rPr lang="cs-CZ" dirty="0" smtClean="0"/>
              <a:t>, kde bylo podáno nejvíce projektů </a:t>
            </a:r>
          </a:p>
          <a:p>
            <a:r>
              <a:rPr lang="cs-CZ" dirty="0" smtClean="0"/>
              <a:t>V případě </a:t>
            </a:r>
            <a:r>
              <a:rPr lang="cs-CZ" dirty="0" err="1" smtClean="0"/>
              <a:t>zhody</a:t>
            </a:r>
            <a:r>
              <a:rPr lang="cs-CZ" dirty="0" smtClean="0"/>
              <a:t> dvou </a:t>
            </a:r>
            <a:r>
              <a:rPr lang="cs-CZ" dirty="0" err="1"/>
              <a:t>F</a:t>
            </a:r>
            <a:r>
              <a:rPr lang="cs-CZ" dirty="0" err="1" smtClean="0"/>
              <a:t>ichí</a:t>
            </a:r>
            <a:r>
              <a:rPr lang="cs-CZ" dirty="0" smtClean="0"/>
              <a:t> – rozhodne kde je největší nedostatek (rozdíl alokace a součet požadované dotace)</a:t>
            </a:r>
          </a:p>
          <a:p>
            <a:r>
              <a:rPr lang="cs-CZ" dirty="0" smtClean="0"/>
              <a:t>Pokud to nerozhodne – potřeba naplnit monitorovací indikátory</a:t>
            </a:r>
          </a:p>
          <a:p>
            <a:r>
              <a:rPr lang="cs-CZ" dirty="0" smtClean="0"/>
              <a:t>Pokud společný balík není vyčerpán – přesune se do další </a:t>
            </a:r>
            <a:r>
              <a:rPr lang="cs-CZ" dirty="0" err="1" smtClean="0"/>
              <a:t>Fiche</a:t>
            </a:r>
            <a:r>
              <a:rPr lang="cs-CZ" dirty="0" smtClean="0"/>
              <a:t> v pořadí. </a:t>
            </a:r>
            <a:endParaRPr lang="cs-CZ" dirty="0"/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Postup v případě nedočerpání alokace dané </a:t>
            </a:r>
            <a:r>
              <a:rPr lang="cs-CZ" dirty="0" err="1" smtClean="0"/>
              <a:t>Fiche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8245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3" y="1700808"/>
            <a:ext cx="7740848" cy="4425355"/>
          </a:xfrm>
        </p:spPr>
        <p:txBody>
          <a:bodyPr>
            <a:normAutofit fontScale="70000" lnSpcReduction="20000"/>
          </a:bodyPr>
          <a:lstStyle/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Příjem žádosti na MAS - do 29. 4. 2022</a:t>
            </a:r>
          </a:p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Administrace na MAS – doporučení k financování – vyrozumění emailem </a:t>
            </a:r>
          </a:p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Vrácení projektové žádosti žadateli – v týdnu od 20. 6. 2022</a:t>
            </a:r>
          </a:p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Finální registrace na SZIF –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 6. 2022!!!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Termíny doložení CM/VŘ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 8. 2022 (63. kalendářní den na MAS) 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9. 2022 (70. kalendářní den na SZIF)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Podpis dohody na RO SZIF Brno 11/2022-1/2023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Žádost o platbu – udává se do žádosti o dotaci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Kontrola na místě SZIF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Vyplacení částky dotace – cca do tří měsíců od kontroly na místě</a:t>
            </a:r>
          </a:p>
          <a:p>
            <a:pPr marL="0" fontAlgn="t">
              <a:spcBef>
                <a:spcPts val="0"/>
              </a:spcBef>
            </a:pPr>
            <a:endParaRPr lang="cs-CZ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Realizace projektu do 24 měsíců od podpisu Dohody</a:t>
            </a:r>
          </a:p>
          <a:p>
            <a:pPr marL="0" fontAlgn="t">
              <a:spcBef>
                <a:spcPts val="0"/>
              </a:spcBef>
            </a:pPr>
            <a:endParaRPr lang="cs-CZ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Lhůta vázanosti projektu na účel je 5 let od data převedení dotace na účet příjemce („udržitelnost“)</a:t>
            </a:r>
          </a:p>
          <a:p>
            <a:pPr marL="0" indent="0" fontAlgn="t">
              <a:spcBef>
                <a:spcPts val="0"/>
              </a:spcBef>
              <a:buNone/>
            </a:pPr>
            <a:endParaRPr lang="cs-CZ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Povinnost uchovávat veškeré doklady týkající se poskytnuté dotace (nejméně 10 let od proplacení dotace)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Lhůty administrace - termíny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269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348881"/>
            <a:ext cx="8568951" cy="3408108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Osobní jednání / </a:t>
            </a:r>
            <a:r>
              <a:rPr lang="cs-CZ" dirty="0" smtClean="0">
                <a:solidFill>
                  <a:schemeClr val="tx1"/>
                </a:solidFill>
              </a:rPr>
              <a:t>konzultace na MAS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Základním komunikačním nástrojem </a:t>
            </a:r>
            <a:r>
              <a:rPr lang="cs-CZ" b="1" dirty="0" smtClean="0">
                <a:solidFill>
                  <a:schemeClr val="tx1"/>
                </a:solidFill>
              </a:rPr>
              <a:t>SZIF je </a:t>
            </a:r>
            <a:r>
              <a:rPr lang="cs-CZ" b="1" dirty="0">
                <a:solidFill>
                  <a:schemeClr val="tx1"/>
                </a:solidFill>
              </a:rPr>
              <a:t>Portál farmáře </a:t>
            </a:r>
            <a:r>
              <a:rPr lang="cs-CZ" b="1" dirty="0" smtClean="0">
                <a:solidFill>
                  <a:schemeClr val="tx1"/>
                </a:solidFill>
              </a:rPr>
              <a:t>a datová schránka</a:t>
            </a:r>
            <a:endParaRPr lang="cs-CZ" b="1" dirty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Oficiální komunikace v rámci administrace projektu - datová schránka, pošta, e-mail s elektronickým podpisem, e-mail s dokumentem elektronicky podepsaným v příloze, osobní předání oproti podpisu žadatele/MAS </a:t>
            </a:r>
            <a:endParaRPr lang="cs-CZ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Způsob komunikace MAS/SZIF se žadatelem o dotace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70365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375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45365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 </a:t>
            </a:r>
            <a:r>
              <a:rPr lang="cs-CZ" dirty="0">
                <a:solidFill>
                  <a:schemeClr val="tx1"/>
                </a:solidFill>
              </a:rPr>
              <a:t>poskytnutí dotace rozhoduje SZIF </a:t>
            </a:r>
            <a:r>
              <a:rPr lang="cs-CZ" sz="1200" dirty="0">
                <a:solidFill>
                  <a:schemeClr val="tx1"/>
                </a:solidFill>
              </a:rPr>
              <a:t>na základě přijaté Žádosti o dotaci a rozhodnutí Výběrové komise MAS a Rozhodovacího orgánu MAS </a:t>
            </a:r>
          </a:p>
          <a:p>
            <a:r>
              <a:rPr lang="cs-CZ" dirty="0">
                <a:solidFill>
                  <a:schemeClr val="tx1"/>
                </a:solidFill>
              </a:rPr>
              <a:t>žadatel </a:t>
            </a:r>
            <a:r>
              <a:rPr lang="cs-CZ" dirty="0" smtClean="0">
                <a:solidFill>
                  <a:schemeClr val="tx1"/>
                </a:solidFill>
              </a:rPr>
              <a:t>financuje projekt </a:t>
            </a:r>
            <a:r>
              <a:rPr lang="cs-CZ" dirty="0">
                <a:solidFill>
                  <a:schemeClr val="tx1"/>
                </a:solidFill>
              </a:rPr>
              <a:t>nejprve z vlastních zdrojů (předfinancování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pl-PL" dirty="0">
                <a:solidFill>
                  <a:schemeClr val="tx1"/>
                </a:solidFill>
              </a:rPr>
              <a:t>Administrace je dlouhá – trvá cca 1 rok (od podání ŽoD po proplacení dotace na </a:t>
            </a:r>
            <a:r>
              <a:rPr lang="pl-PL" dirty="0" smtClean="0">
                <a:solidFill>
                  <a:schemeClr val="tx1"/>
                </a:solidFill>
              </a:rPr>
              <a:t>účet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za </a:t>
            </a:r>
            <a:r>
              <a:rPr lang="cs-CZ" b="1" dirty="0">
                <a:solidFill>
                  <a:srgbClr val="FF0000"/>
                </a:solidFill>
              </a:rPr>
              <a:t>plnění podmínek stanovených Pravidly/Dohodou </a:t>
            </a:r>
            <a:r>
              <a:rPr lang="cs-CZ" b="1" dirty="0" smtClean="0">
                <a:solidFill>
                  <a:srgbClr val="FF0000"/>
                </a:solidFill>
              </a:rPr>
              <a:t>je zodpovědný </a:t>
            </a:r>
            <a:r>
              <a:rPr lang="cs-CZ" b="1" dirty="0">
                <a:solidFill>
                  <a:srgbClr val="FF0000"/>
                </a:solidFill>
              </a:rPr>
              <a:t>výhradně žadatel</a:t>
            </a:r>
          </a:p>
          <a:p>
            <a:r>
              <a:rPr lang="cs-CZ" dirty="0">
                <a:solidFill>
                  <a:schemeClr val="tx1"/>
                </a:solidFill>
              </a:rPr>
              <a:t>kontaktním místem pro žadatele </a:t>
            </a:r>
            <a:r>
              <a:rPr lang="cs-CZ" dirty="0" smtClean="0">
                <a:solidFill>
                  <a:schemeClr val="tx1"/>
                </a:solidFill>
              </a:rPr>
              <a:t>je </a:t>
            </a:r>
            <a:r>
              <a:rPr lang="cs-CZ" dirty="0">
                <a:solidFill>
                  <a:schemeClr val="tx1"/>
                </a:solidFill>
              </a:rPr>
              <a:t>MAS; v případě Dohody pak RO SZIF Brno</a:t>
            </a:r>
          </a:p>
          <a:p>
            <a:r>
              <a:rPr lang="pl-PL" dirty="0">
                <a:solidFill>
                  <a:schemeClr val="tx1"/>
                </a:solidFill>
              </a:rPr>
              <a:t>žadatel/příjemce dotace </a:t>
            </a:r>
            <a:r>
              <a:rPr lang="pl-PL" dirty="0" smtClean="0">
                <a:solidFill>
                  <a:schemeClr val="tx1"/>
                </a:solidFill>
              </a:rPr>
              <a:t>zajišťuje realizaci </a:t>
            </a:r>
            <a:r>
              <a:rPr lang="pl-PL" dirty="0">
                <a:solidFill>
                  <a:schemeClr val="tx1"/>
                </a:solidFill>
              </a:rPr>
              <a:t>projektu do 24 měsíců od podpisu </a:t>
            </a:r>
            <a:r>
              <a:rPr lang="pl-PL" dirty="0" smtClean="0">
                <a:solidFill>
                  <a:schemeClr val="tx1"/>
                </a:solidFill>
              </a:rPr>
              <a:t>Dohody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cs-CZ" dirty="0" smtClean="0"/>
              <a:t>Obecná </a:t>
            </a:r>
            <a:r>
              <a:rPr lang="cs-CZ" dirty="0"/>
              <a:t>pravidla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1773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591056"/>
            <a:ext cx="8640959" cy="471826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žadatel/příjemce dotace 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provádí výběrové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řízení na dodavatele před termínem pro doložení příloh (VŘ) k Žádosti o dotaci (cenový marketing lze provést po podpisu Dohody a předkládá se až při Žádosti o platbu) 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případě, že projekt podléhá </a:t>
            </a: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řízení stavebního úřadu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musí být odpovídající povolení stavebního úřadu pravomocné a platné již k datu podání Žádosti o dotaci na MAS 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příjemce dotace je povinen uchovávat veškeré doklady týkající se poskytnuté dotace nejméně 10 let od proplacení dotace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Obecná pravidla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96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46449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danou Fichi v dané výzvě MAS 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podává pouze jedna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generuje z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účtu žadatele na Portálu farmáře</a:t>
            </a:r>
          </a:p>
          <a:p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kompletně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vyplněný formulář Žádosti o dotaci 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podává na MAS prostřednictvím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Portálu farmáře</a:t>
            </a:r>
          </a:p>
          <a:p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Přílohy se podávají Portálem Farmáře, výjimečně lze i osobně na MAS </a:t>
            </a:r>
          </a:p>
          <a:p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datum podání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 MAS se považuje datum podání Žádosti o dotaci přes Portál farmáře </a:t>
            </a:r>
          </a:p>
          <a:p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Výhodné je konzultovat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Žádost o dotaci s MAS </a:t>
            </a:r>
          </a:p>
          <a:p>
            <a:endParaRPr lang="cs-CZ" dirty="0"/>
          </a:p>
          <a:p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Žádost o dotaci (</a:t>
            </a:r>
            <a:r>
              <a:rPr lang="cs-CZ" dirty="0" err="1"/>
              <a:t>ŽoD</a:t>
            </a:r>
            <a:r>
              <a:rPr lang="cs-CZ" dirty="0"/>
              <a:t>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860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1372</TotalTime>
  <Words>1263</Words>
  <Application>Microsoft Office PowerPoint</Application>
  <PresentationFormat>Předvádění na obrazovce (4:3)</PresentationFormat>
  <Paragraphs>154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Candara</vt:lpstr>
      <vt:lpstr>Symbol</vt:lpstr>
      <vt:lpstr>Wingdings</vt:lpstr>
      <vt:lpstr>Vlnění</vt:lpstr>
      <vt:lpstr>SCLLD MAS MOST VYSOČINY  PROGRAM ROZVOJE  VENKOVA</vt:lpstr>
      <vt:lpstr>8.výzva</vt:lpstr>
      <vt:lpstr>Výběr projektů v případě shodného počtu bodů</vt:lpstr>
      <vt:lpstr>Postup v případě nedočerpání alokace dané Fiche</vt:lpstr>
      <vt:lpstr>Lhůty administrace - termíny</vt:lpstr>
      <vt:lpstr>Způsob komunikace MAS/SZIF se žadatelem o dotace </vt:lpstr>
      <vt:lpstr>Obecná pravidla</vt:lpstr>
      <vt:lpstr>Obecná pravidla</vt:lpstr>
      <vt:lpstr>Žádost o dotaci (ŽoD)</vt:lpstr>
      <vt:lpstr>Administrativní kontrola a kontrola přijatelnosti</vt:lpstr>
      <vt:lpstr>Hodnocení projektů</vt:lpstr>
      <vt:lpstr>Administrace na RO SZIF </vt:lpstr>
      <vt:lpstr>Doložení příloh k výběrovému řízení</vt:lpstr>
      <vt:lpstr>Schválení Žádostí o dotaci / podpis dohody </vt:lpstr>
      <vt:lpstr>Způsobilé / nezpůsobilé výdaje</vt:lpstr>
      <vt:lpstr>Způsobilé výdaje Přijatelnost projektu </vt:lpstr>
      <vt:lpstr>Ostatní podmínky</vt:lpstr>
      <vt:lpstr>Ostatní podmínky</vt:lpstr>
      <vt:lpstr>Přílohy k žádostem</vt:lpstr>
      <vt:lpstr>Limity pro všechna opatření</vt:lpstr>
      <vt:lpstr>Informace, kontakty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SCLLD MAS HORNÍ POMORAVÍ</dc:title>
  <dc:creator>Renata</dc:creator>
  <cp:lastModifiedBy>Syslova</cp:lastModifiedBy>
  <cp:revision>61</cp:revision>
  <cp:lastPrinted>2020-01-09T10:15:47Z</cp:lastPrinted>
  <dcterms:created xsi:type="dcterms:W3CDTF">2017-03-08T07:20:26Z</dcterms:created>
  <dcterms:modified xsi:type="dcterms:W3CDTF">2022-03-09T09:42:41Z</dcterms:modified>
</cp:coreProperties>
</file>