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EE85ADD-7F50-4AFA-B572-B7C6481DB916}" type="datetimeFigureOut">
              <a:rPr lang="cs-CZ" smtClean="0"/>
              <a:pPr/>
              <a:t>12. 11. 2018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6600" b="1" dirty="0" smtClean="0">
                <a:solidFill>
                  <a:schemeClr val="tx1"/>
                </a:solidFill>
              </a:rPr>
              <a:t>SCLLD MAS MOST VYSOČINY</a:t>
            </a:r>
            <a:endParaRPr lang="cs-CZ" sz="6600" b="1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3556000"/>
            <a:ext cx="8352928" cy="1673199"/>
          </a:xfrm>
        </p:spPr>
        <p:txBody>
          <a:bodyPr>
            <a:noAutofit/>
          </a:bodyPr>
          <a:lstStyle/>
          <a:p>
            <a:r>
              <a:rPr lang="cs-CZ" sz="5400" b="1" dirty="0" smtClean="0">
                <a:solidFill>
                  <a:schemeClr val="accent2">
                    <a:lumMod val="75000"/>
                  </a:schemeClr>
                </a:solidFill>
              </a:rPr>
              <a:t>PROGRAM ROZVOJE VENKOVA</a:t>
            </a:r>
            <a:endParaRPr lang="cs-CZ" sz="5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Obrázek 2" descr="C:\Users\poodri\AppData\Local\Temp\Rar$DRa0.564\logaEU\PRV\RGB\JPG\CZ_RO_B_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1" t="19257" r="5405" b="17838"/>
          <a:stretch>
            <a:fillRect/>
          </a:stretch>
        </p:blipFill>
        <p:spPr bwMode="auto">
          <a:xfrm>
            <a:off x="1190972" y="5805264"/>
            <a:ext cx="32162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70914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1" descr="mashp_logo_napis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404664"/>
            <a:ext cx="3990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657475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11760" y="260648"/>
            <a:ext cx="396044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8592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348880"/>
            <a:ext cx="8712968" cy="4032448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>
                <a:solidFill>
                  <a:schemeClr val="tx1"/>
                </a:solidFill>
              </a:rPr>
              <a:t>schvalování Žádostí o dotaci probíhá </a:t>
            </a:r>
            <a:r>
              <a:rPr lang="cs-CZ" dirty="0" smtClean="0">
                <a:solidFill>
                  <a:schemeClr val="tx1"/>
                </a:solidFill>
              </a:rPr>
              <a:t>na SZIF průběžně</a:t>
            </a:r>
            <a:r>
              <a:rPr lang="cs-CZ" dirty="0">
                <a:solidFill>
                  <a:schemeClr val="tx1"/>
                </a:solidFill>
              </a:rPr>
              <a:t>, nejdříve jsou schvalovány Žádosti o dotaci, u kterých žadatel neprovádí </a:t>
            </a:r>
            <a:r>
              <a:rPr lang="cs-CZ" dirty="0" smtClean="0">
                <a:solidFill>
                  <a:schemeClr val="tx1"/>
                </a:solidFill>
              </a:rPr>
              <a:t>VŘ, </a:t>
            </a:r>
            <a:r>
              <a:rPr lang="cs-CZ" dirty="0">
                <a:solidFill>
                  <a:schemeClr val="tx1"/>
                </a:solidFill>
              </a:rPr>
              <a:t>následně Žádosti o dotaci s </a:t>
            </a:r>
            <a:r>
              <a:rPr lang="cs-CZ" dirty="0" smtClean="0">
                <a:solidFill>
                  <a:schemeClr val="tx1"/>
                </a:solidFill>
              </a:rPr>
              <a:t>VŘ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Předpoklad schválení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</a:rPr>
              <a:t> projekty bez VŘ cca 5 měsíců od podání žádosti na SZIF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 smtClean="0">
                <a:solidFill>
                  <a:schemeClr val="tx1"/>
                </a:solidFill>
              </a:rPr>
              <a:t>září</a:t>
            </a:r>
            <a:r>
              <a:rPr lang="cs-CZ" dirty="0" smtClean="0">
                <a:solidFill>
                  <a:schemeClr val="tx1"/>
                </a:solidFill>
              </a:rPr>
              <a:t> 2019)</a:t>
            </a:r>
            <a:endParaRPr lang="cs-CZ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rojekty s VŘ cca 7 měsíců od podání žádosti na SZIF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 smtClean="0">
                <a:solidFill>
                  <a:schemeClr val="tx1"/>
                </a:solidFill>
              </a:rPr>
              <a:t>listopad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2019)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Dohoda o poskytnutí dotace se podepisuje na SZIF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Schválení Žádostí o </a:t>
            </a:r>
            <a:r>
              <a:rPr lang="cs-CZ" dirty="0" smtClean="0"/>
              <a:t>dotaci / podpis dohody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52728"/>
          </a:xfrm>
        </p:spPr>
        <p:txBody>
          <a:bodyPr>
            <a:normAutofit/>
          </a:bodyPr>
          <a:lstStyle/>
          <a:p>
            <a:r>
              <a:rPr lang="cs-CZ" dirty="0" smtClean="0"/>
              <a:t>Způsobilé / nezpůsobilé výdaje</a:t>
            </a:r>
            <a:endParaRPr lang="cs-CZ" dirty="0"/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237844" y="2564904"/>
            <a:ext cx="8640960" cy="40324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tx1"/>
                </a:solidFill>
              </a:rPr>
              <a:t>Výdaje vznikly </a:t>
            </a:r>
            <a:r>
              <a:rPr lang="cs-CZ" dirty="0">
                <a:solidFill>
                  <a:schemeClr val="tx1"/>
                </a:solidFill>
              </a:rPr>
              <a:t>nejdříve ke dni podání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na </a:t>
            </a:r>
            <a:r>
              <a:rPr lang="cs-CZ" dirty="0">
                <a:solidFill>
                  <a:schemeClr val="tx1"/>
                </a:solidFill>
              </a:rPr>
              <a:t>MAS a byly skutečně uhrazeny nejpozději do data předložení </a:t>
            </a:r>
            <a:r>
              <a:rPr lang="cs-CZ" dirty="0" err="1" smtClean="0">
                <a:solidFill>
                  <a:schemeClr val="tx1"/>
                </a:solidFill>
              </a:rPr>
              <a:t>ŽoP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Hrazeny bezhotovostně, v případě hotovostní max. 100 tis. </a:t>
            </a:r>
            <a:r>
              <a:rPr lang="cs-CZ" dirty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č celkem v rámci projektu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Nezpůsobilé je: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pořízení použitého movitého majetku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v </a:t>
            </a:r>
            <a:r>
              <a:rPr lang="cs-CZ" dirty="0">
                <a:solidFill>
                  <a:schemeClr val="tx1"/>
                </a:solidFill>
              </a:rPr>
              <a:t>případě zemědělských investic nákup platebních nároků, zemědělských produkčních práv, nákup zvířat, jednoletých rostlin a jejich vysazování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DPH </a:t>
            </a:r>
            <a:r>
              <a:rPr lang="cs-CZ" dirty="0">
                <a:solidFill>
                  <a:schemeClr val="tx1"/>
                </a:solidFill>
              </a:rPr>
              <a:t>u </a:t>
            </a:r>
            <a:r>
              <a:rPr lang="cs-CZ" dirty="0" smtClean="0">
                <a:solidFill>
                  <a:schemeClr val="tx1"/>
                </a:solidFill>
              </a:rPr>
              <a:t>plátců</a:t>
            </a:r>
            <a:endParaRPr lang="cs-CZ" dirty="0"/>
          </a:p>
          <a:p>
            <a:endParaRPr lang="cs-CZ" dirty="0"/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924944"/>
            <a:ext cx="8496943" cy="352839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Minimální výše způsobilých </a:t>
            </a:r>
            <a:r>
              <a:rPr lang="cs-CZ" dirty="0" smtClean="0">
                <a:solidFill>
                  <a:schemeClr val="tx1"/>
                </a:solidFill>
              </a:rPr>
              <a:t>výdajů - 50 </a:t>
            </a:r>
            <a:r>
              <a:rPr lang="cs-CZ" dirty="0">
                <a:solidFill>
                  <a:schemeClr val="tx1"/>
                </a:solidFill>
              </a:rPr>
              <a:t>tis. Kč na projekt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Maximální </a:t>
            </a:r>
            <a:r>
              <a:rPr lang="cs-CZ" dirty="0">
                <a:solidFill>
                  <a:schemeClr val="tx1"/>
                </a:solidFill>
              </a:rPr>
              <a:t>výše způsobilých </a:t>
            </a:r>
            <a:r>
              <a:rPr lang="cs-CZ" dirty="0" smtClean="0">
                <a:solidFill>
                  <a:schemeClr val="tx1"/>
                </a:solidFill>
              </a:rPr>
              <a:t>výdajů -  5 mil. Kč na projekt.</a:t>
            </a:r>
          </a:p>
          <a:p>
            <a:endParaRPr lang="cs-CZ" dirty="0"/>
          </a:p>
          <a:p>
            <a:r>
              <a:rPr lang="cs-CZ" dirty="0">
                <a:solidFill>
                  <a:schemeClr val="tx1"/>
                </a:solidFill>
              </a:rPr>
              <a:t>Projekt lze realizovat na území </a:t>
            </a:r>
            <a:r>
              <a:rPr lang="cs-CZ" dirty="0" smtClean="0">
                <a:solidFill>
                  <a:schemeClr val="tx1"/>
                </a:solidFill>
              </a:rPr>
              <a:t>MAS Most Vysočiny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Projekt </a:t>
            </a:r>
            <a:r>
              <a:rPr lang="cs-CZ" b="1" dirty="0">
                <a:solidFill>
                  <a:srgbClr val="FF0000"/>
                </a:solidFill>
              </a:rPr>
              <a:t>je v souladu s SCLLD příslušné </a:t>
            </a:r>
            <a:r>
              <a:rPr lang="cs-CZ" b="1" dirty="0" smtClean="0">
                <a:solidFill>
                  <a:srgbClr val="FF0000"/>
                </a:solidFill>
              </a:rPr>
              <a:t>MAS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Způsobilé výdaje</a:t>
            </a:r>
            <a:br>
              <a:rPr lang="cs-CZ" b="1" dirty="0" smtClean="0"/>
            </a:br>
            <a:r>
              <a:rPr lang="cs-CZ" b="1" dirty="0" smtClean="0"/>
              <a:t>Přijatelnost projektu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72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863458"/>
            <a:ext cx="8568952" cy="308582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Lhůta </a:t>
            </a:r>
            <a:r>
              <a:rPr lang="cs-CZ" dirty="0">
                <a:solidFill>
                  <a:schemeClr val="tx1"/>
                </a:solidFill>
              </a:rPr>
              <a:t>vázanosti projektu na účel trvá 5 let </a:t>
            </a:r>
            <a:r>
              <a:rPr lang="cs-CZ" b="1" dirty="0">
                <a:solidFill>
                  <a:schemeClr val="tx1"/>
                </a:solidFill>
              </a:rPr>
              <a:t>od data převedení dotace na účet příjemce dotace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Žádost </a:t>
            </a:r>
            <a:r>
              <a:rPr lang="cs-CZ" dirty="0">
                <a:solidFill>
                  <a:schemeClr val="tx1"/>
                </a:solidFill>
              </a:rPr>
              <a:t>o dotaci obdrží v rámci preferenčních kritérií minimální počet bodů stanovený MAS pro příslušnou </a:t>
            </a:r>
            <a:r>
              <a:rPr lang="cs-CZ" dirty="0" err="1">
                <a:solidFill>
                  <a:schemeClr val="tx1"/>
                </a:solidFill>
              </a:rPr>
              <a:t>Fichi</a:t>
            </a:r>
            <a:r>
              <a:rPr lang="cs-CZ" dirty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Realizací </a:t>
            </a:r>
            <a:r>
              <a:rPr lang="cs-CZ" dirty="0">
                <a:solidFill>
                  <a:schemeClr val="tx1"/>
                </a:solidFill>
              </a:rPr>
              <a:t>projektu vznikne samostatný funkční celek 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podmínky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73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996952"/>
            <a:ext cx="8568952" cy="352839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Splnění finančního zdraví žadatele </a:t>
            </a:r>
            <a:r>
              <a:rPr lang="cs-CZ" dirty="0">
                <a:solidFill>
                  <a:schemeClr val="tx1"/>
                </a:solidFill>
              </a:rPr>
              <a:t>u </a:t>
            </a:r>
            <a:r>
              <a:rPr lang="cs-CZ" dirty="0" smtClean="0">
                <a:solidFill>
                  <a:schemeClr val="tx1"/>
                </a:solidFill>
              </a:rPr>
              <a:t>projektů nad 1.000.000 </a:t>
            </a:r>
            <a:r>
              <a:rPr lang="cs-CZ" dirty="0">
                <a:solidFill>
                  <a:schemeClr val="tx1"/>
                </a:solidFill>
              </a:rPr>
              <a:t>Kč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Preferenční </a:t>
            </a:r>
            <a:r>
              <a:rPr lang="cs-CZ" dirty="0">
                <a:solidFill>
                  <a:schemeClr val="tx1"/>
                </a:solidFill>
              </a:rPr>
              <a:t>kritéria </a:t>
            </a:r>
            <a:r>
              <a:rPr lang="cs-CZ" dirty="0" smtClean="0">
                <a:solidFill>
                  <a:schemeClr val="tx1"/>
                </a:solidFill>
              </a:rPr>
              <a:t>jsou závazná </a:t>
            </a:r>
            <a:r>
              <a:rPr lang="cs-CZ" dirty="0">
                <a:solidFill>
                  <a:schemeClr val="tx1"/>
                </a:solidFill>
              </a:rPr>
              <a:t>po dobu udržitelnosti </a:t>
            </a:r>
            <a:r>
              <a:rPr lang="cs-CZ" dirty="0" smtClean="0">
                <a:solidFill>
                  <a:schemeClr val="tx1"/>
                </a:solidFill>
              </a:rPr>
              <a:t>projektu</a:t>
            </a:r>
          </a:p>
          <a:p>
            <a:r>
              <a:rPr lang="cs-CZ" dirty="0">
                <a:solidFill>
                  <a:schemeClr val="tx1"/>
                </a:solidFill>
              </a:rPr>
              <a:t>V případě závazku vytvořit pracovní místo  - musí být vytvořeno nejpozději do 6 měsíců od data převedení dotace na účet žadatele (závazek trvá 3 roky u malých a středních podniků nebo 5 let u velkých podniků)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podmínky</a:t>
            </a:r>
          </a:p>
        </p:txBody>
      </p:sp>
    </p:spTree>
    <p:extLst>
      <p:ext uri="{BB962C8B-B14F-4D97-AF65-F5344CB8AC3E}">
        <p14:creationId xmlns:p14="http://schemas.microsoft.com/office/powerpoint/2010/main" val="214620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492896"/>
            <a:ext cx="8568952" cy="403244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Realizace podléhá </a:t>
            </a:r>
            <a:r>
              <a:rPr lang="cs-CZ" dirty="0">
                <a:solidFill>
                  <a:schemeClr val="tx1"/>
                </a:solidFill>
              </a:rPr>
              <a:t>řízení stavebního </a:t>
            </a:r>
            <a:r>
              <a:rPr lang="cs-CZ" dirty="0" smtClean="0">
                <a:solidFill>
                  <a:schemeClr val="tx1"/>
                </a:solidFill>
              </a:rPr>
              <a:t>úřadu -  </a:t>
            </a:r>
            <a:r>
              <a:rPr lang="cs-CZ" dirty="0">
                <a:solidFill>
                  <a:schemeClr val="tx1"/>
                </a:solidFill>
              </a:rPr>
              <a:t>pravomocné a platné </a:t>
            </a:r>
            <a:r>
              <a:rPr lang="cs-CZ" dirty="0" smtClean="0">
                <a:solidFill>
                  <a:schemeClr val="tx1"/>
                </a:solidFill>
              </a:rPr>
              <a:t>odpovídající </a:t>
            </a:r>
            <a:r>
              <a:rPr lang="cs-CZ" dirty="0">
                <a:solidFill>
                  <a:schemeClr val="tx1"/>
                </a:solidFill>
              </a:rPr>
              <a:t>povolení stavebního úřadu </a:t>
            </a:r>
            <a:r>
              <a:rPr lang="cs-CZ" dirty="0" smtClean="0">
                <a:solidFill>
                  <a:schemeClr val="tx1"/>
                </a:solidFill>
              </a:rPr>
              <a:t>(+ stavebním </a:t>
            </a:r>
            <a:r>
              <a:rPr lang="cs-CZ" dirty="0">
                <a:solidFill>
                  <a:schemeClr val="tx1"/>
                </a:solidFill>
              </a:rPr>
              <a:t>úřadem ověřená projektová </a:t>
            </a:r>
            <a:r>
              <a:rPr lang="cs-CZ" dirty="0" smtClean="0">
                <a:solidFill>
                  <a:schemeClr val="tx1"/>
                </a:solidFill>
              </a:rPr>
              <a:t>dokumentace)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Půdorys </a:t>
            </a:r>
            <a:r>
              <a:rPr lang="cs-CZ" dirty="0">
                <a:solidFill>
                  <a:schemeClr val="tx1"/>
                </a:solidFill>
              </a:rPr>
              <a:t>stavby/půdorys dispozice technologie v odpovídajícím měřítku s vyznačením rozměrů stavby/technologie k </a:t>
            </a:r>
            <a:r>
              <a:rPr lang="cs-CZ" dirty="0" smtClean="0">
                <a:solidFill>
                  <a:schemeClr val="tx1"/>
                </a:solidFill>
              </a:rPr>
              <a:t>projektu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Katastrální </a:t>
            </a:r>
            <a:r>
              <a:rPr lang="cs-CZ" dirty="0">
                <a:solidFill>
                  <a:schemeClr val="tx1"/>
                </a:solidFill>
              </a:rPr>
              <a:t>mapa s vyznačením lokalizace předmětu projektu (netýká se mobilních strojů</a:t>
            </a:r>
            <a:r>
              <a:rPr lang="cs-CZ" dirty="0" smtClean="0">
                <a:solidFill>
                  <a:schemeClr val="tx1"/>
                </a:solidFill>
              </a:rPr>
              <a:t>) 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Formuláře </a:t>
            </a:r>
            <a:r>
              <a:rPr lang="cs-CZ" dirty="0">
                <a:solidFill>
                  <a:schemeClr val="tx1"/>
                </a:solidFill>
              </a:rPr>
              <a:t>pro posouzení finančního zdraví </a:t>
            </a:r>
            <a:r>
              <a:rPr lang="cs-CZ" dirty="0" smtClean="0">
                <a:solidFill>
                  <a:schemeClr val="tx1"/>
                </a:solidFill>
              </a:rPr>
              <a:t> žadatele (projekty nad 1 mil. Kč)</a:t>
            </a:r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Přílohy k žádostem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988840"/>
            <a:ext cx="8568952" cy="44644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Nákup nemovitosti </a:t>
            </a:r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r>
              <a:rPr lang="cs-CZ" dirty="0">
                <a:solidFill>
                  <a:schemeClr val="tx1"/>
                </a:solidFill>
              </a:rPr>
              <a:t>Výdaje na nákup nemovitosti </a:t>
            </a:r>
            <a:r>
              <a:rPr lang="cs-CZ" dirty="0" smtClean="0">
                <a:solidFill>
                  <a:schemeClr val="tx1"/>
                </a:solidFill>
              </a:rPr>
              <a:t> - maximálně </a:t>
            </a:r>
            <a:r>
              <a:rPr lang="cs-CZ" dirty="0">
                <a:solidFill>
                  <a:schemeClr val="tx1"/>
                </a:solidFill>
              </a:rPr>
              <a:t>10 % celkové výše výdajů, ze kterých je stanovena dotace na daný projekt 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Marketing </a:t>
            </a:r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r>
              <a:rPr lang="cs-CZ" dirty="0">
                <a:solidFill>
                  <a:schemeClr val="tx1"/>
                </a:solidFill>
              </a:rPr>
              <a:t>Výdaje související s marketingem 	100 000,- Kč 	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Motorová vozidla </a:t>
            </a:r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dopravní </a:t>
            </a:r>
            <a:r>
              <a:rPr lang="cs-CZ" dirty="0">
                <a:solidFill>
                  <a:schemeClr val="tx1"/>
                </a:solidFill>
              </a:rPr>
              <a:t>prostředek, jehož největší přípustná hmotnost -nepřevyšuje 3,5 t – 500 000,- Kč </a:t>
            </a:r>
            <a:r>
              <a:rPr lang="cs-CZ" dirty="0" smtClean="0">
                <a:solidFill>
                  <a:schemeClr val="tx1"/>
                </a:solidFill>
              </a:rPr>
              <a:t>(mimo potravináře)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cs-CZ" dirty="0" smtClean="0"/>
              <a:t>Limity pro všechna opatření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37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988840"/>
            <a:ext cx="8280920" cy="460851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1"/>
                </a:solidFill>
              </a:rPr>
              <a:t>Jiří Mrázek</a:t>
            </a:r>
          </a:p>
          <a:p>
            <a:pPr marL="0" indent="0" algn="ctr">
              <a:buNone/>
            </a:pPr>
            <a:r>
              <a:rPr lang="cs-CZ" sz="3600" b="1" dirty="0" smtClean="0">
                <a:solidFill>
                  <a:schemeClr val="tx1"/>
                </a:solidFill>
              </a:rPr>
              <a:t>Tel: 770 146 071 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chemeClr val="tx1"/>
                </a:solidFill>
              </a:rPr>
              <a:t>e</a:t>
            </a:r>
            <a:r>
              <a:rPr lang="cs-CZ" sz="3600" b="1" dirty="0" smtClean="0">
                <a:solidFill>
                  <a:schemeClr val="tx1"/>
                </a:solidFill>
              </a:rPr>
              <a:t>-mail</a:t>
            </a:r>
            <a:r>
              <a:rPr lang="cs-CZ" sz="3600" b="1" dirty="0">
                <a:solidFill>
                  <a:schemeClr val="tx1"/>
                </a:solidFill>
              </a:rPr>
              <a:t>: </a:t>
            </a:r>
            <a:r>
              <a:rPr lang="cs-CZ" sz="3600" b="1" dirty="0" err="1" smtClean="0">
                <a:solidFill>
                  <a:schemeClr val="tx1"/>
                </a:solidFill>
              </a:rPr>
              <a:t>mrazek</a:t>
            </a:r>
            <a:r>
              <a:rPr lang="cs-CZ" sz="3600" b="1" dirty="0" smtClean="0">
                <a:solidFill>
                  <a:schemeClr val="tx1"/>
                </a:solidFill>
              </a:rPr>
              <a:t>@</a:t>
            </a:r>
            <a:r>
              <a:rPr lang="cs-CZ" sz="3600" b="1" dirty="0" err="1" smtClean="0">
                <a:solidFill>
                  <a:schemeClr val="tx1"/>
                </a:solidFill>
              </a:rPr>
              <a:t>masmost.cz</a:t>
            </a:r>
            <a:endParaRPr lang="cs-CZ" sz="3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cs-CZ" sz="36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>
                <a:solidFill>
                  <a:schemeClr val="tx1"/>
                </a:solidFill>
              </a:rPr>
              <a:t>MAS Most Vysočiny o.p.s.</a:t>
            </a:r>
          </a:p>
          <a:p>
            <a:pPr marL="0" indent="0" algn="ctr">
              <a:buNone/>
            </a:pPr>
            <a:r>
              <a:rPr lang="cs-CZ" sz="3600" b="1" dirty="0" smtClean="0">
                <a:solidFill>
                  <a:schemeClr val="tx1"/>
                </a:solidFill>
              </a:rPr>
              <a:t>Náměstí 17/19, 594 01 Velké Meziříčí</a:t>
            </a:r>
          </a:p>
          <a:p>
            <a:pPr marL="0" indent="0" algn="ctr">
              <a:buNone/>
            </a:pPr>
            <a:endParaRPr lang="cs-CZ" sz="36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>
                <a:solidFill>
                  <a:schemeClr val="tx1"/>
                </a:solidFill>
              </a:rPr>
              <a:t>www.</a:t>
            </a:r>
            <a:r>
              <a:rPr lang="cs-CZ" sz="3600" b="1" dirty="0" err="1" smtClean="0">
                <a:solidFill>
                  <a:schemeClr val="tx1"/>
                </a:solidFill>
              </a:rPr>
              <a:t>masmost.cz</a:t>
            </a:r>
            <a:endParaRPr lang="cs-CZ" sz="3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Informace, kontakty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40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348880"/>
            <a:ext cx="8568951" cy="3777283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Osobní jednání / konzultace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Základním </a:t>
            </a:r>
            <a:r>
              <a:rPr lang="cs-CZ" b="1" dirty="0">
                <a:solidFill>
                  <a:schemeClr val="tx1"/>
                </a:solidFill>
              </a:rPr>
              <a:t>komunikačním nástrojem je Portál Farmáře </a:t>
            </a:r>
            <a:endParaRPr lang="cs-CZ" b="1" dirty="0" smtClean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Oficiální komunikace v  rámci </a:t>
            </a:r>
            <a:r>
              <a:rPr lang="cs-CZ" dirty="0">
                <a:solidFill>
                  <a:schemeClr val="tx1"/>
                </a:solidFill>
              </a:rPr>
              <a:t>administrace projektu </a:t>
            </a:r>
            <a:r>
              <a:rPr lang="cs-CZ" dirty="0" smtClean="0">
                <a:solidFill>
                  <a:schemeClr val="tx1"/>
                </a:solidFill>
              </a:rPr>
              <a:t>- datová schránka, pošta, email </a:t>
            </a:r>
            <a:r>
              <a:rPr lang="cs-CZ" dirty="0">
                <a:solidFill>
                  <a:schemeClr val="tx1"/>
                </a:solidFill>
              </a:rPr>
              <a:t>s elektronickým podpisem, </a:t>
            </a:r>
            <a:r>
              <a:rPr lang="cs-CZ" dirty="0" smtClean="0">
                <a:solidFill>
                  <a:schemeClr val="tx1"/>
                </a:solidFill>
              </a:rPr>
              <a:t>email </a:t>
            </a:r>
            <a:r>
              <a:rPr lang="cs-CZ" dirty="0">
                <a:solidFill>
                  <a:schemeClr val="tx1"/>
                </a:solidFill>
              </a:rPr>
              <a:t>s dokumentem elektronicky podepsaným v příloze, </a:t>
            </a:r>
            <a:r>
              <a:rPr lang="cs-CZ" dirty="0" smtClean="0">
                <a:solidFill>
                  <a:schemeClr val="tx1"/>
                </a:solidFill>
              </a:rPr>
              <a:t>osobní předání oproti </a:t>
            </a:r>
            <a:r>
              <a:rPr lang="cs-CZ" dirty="0">
                <a:solidFill>
                  <a:schemeClr val="tx1"/>
                </a:solidFill>
              </a:rPr>
              <a:t>podpisu </a:t>
            </a:r>
            <a:r>
              <a:rPr lang="cs-CZ" dirty="0" smtClean="0">
                <a:solidFill>
                  <a:schemeClr val="tx1"/>
                </a:solidFill>
              </a:rPr>
              <a:t>žadatele/MAS </a:t>
            </a:r>
            <a:endParaRPr lang="cs-CZ" b="1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Způsob komunikace MAS/SZIF se </a:t>
            </a:r>
            <a:r>
              <a:rPr lang="cs-CZ" b="1" dirty="0" smtClean="0"/>
              <a:t>žadatelem o </a:t>
            </a:r>
            <a:r>
              <a:rPr lang="cs-CZ" b="1" dirty="0"/>
              <a:t>dotace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37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844824"/>
            <a:ext cx="8640959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>
                <a:solidFill>
                  <a:schemeClr val="tx1"/>
                </a:solidFill>
              </a:rPr>
              <a:t>o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poskytnutí dotace rozhoduje SZIF na základě přijaté Žádosti o dotaci a rozhodnutí </a:t>
            </a:r>
            <a:r>
              <a:rPr lang="cs-CZ" dirty="0" smtClean="0">
                <a:solidFill>
                  <a:schemeClr val="tx1"/>
                </a:solidFill>
              </a:rPr>
              <a:t>Výběrové komise </a:t>
            </a:r>
            <a:r>
              <a:rPr lang="cs-CZ" dirty="0">
                <a:solidFill>
                  <a:schemeClr val="tx1"/>
                </a:solidFill>
              </a:rPr>
              <a:t>MAS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žadatel </a:t>
            </a:r>
            <a:r>
              <a:rPr lang="cs-CZ" dirty="0">
                <a:solidFill>
                  <a:schemeClr val="tx1"/>
                </a:solidFill>
              </a:rPr>
              <a:t>dotace zabezpečuje financování realizace projektu nejprve z vlastních zdrojů </a:t>
            </a:r>
            <a:r>
              <a:rPr lang="cs-CZ" dirty="0" smtClean="0">
                <a:solidFill>
                  <a:schemeClr val="tx1"/>
                </a:solidFill>
              </a:rPr>
              <a:t>(předfinancování)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za </a:t>
            </a:r>
            <a:r>
              <a:rPr lang="cs-CZ" b="1" dirty="0">
                <a:solidFill>
                  <a:schemeClr val="tx1"/>
                </a:solidFill>
              </a:rPr>
              <a:t>plnění podmínek stanovených Pravidly/Dohodou zodpovídá výhradně </a:t>
            </a:r>
            <a:r>
              <a:rPr lang="cs-CZ" b="1" dirty="0" smtClean="0">
                <a:solidFill>
                  <a:schemeClr val="tx1"/>
                </a:solidFill>
              </a:rPr>
              <a:t>žadatel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kontaktním </a:t>
            </a:r>
            <a:r>
              <a:rPr lang="cs-CZ" dirty="0">
                <a:solidFill>
                  <a:schemeClr val="tx1"/>
                </a:solidFill>
              </a:rPr>
              <a:t>místem pro </a:t>
            </a:r>
            <a:r>
              <a:rPr lang="cs-CZ" dirty="0" smtClean="0">
                <a:solidFill>
                  <a:schemeClr val="tx1"/>
                </a:solidFill>
              </a:rPr>
              <a:t>žadatele pro </a:t>
            </a:r>
            <a:r>
              <a:rPr lang="cs-CZ" dirty="0">
                <a:solidFill>
                  <a:schemeClr val="tx1"/>
                </a:solidFill>
              </a:rPr>
              <a:t>předkládání veškeré dokumentace je </a:t>
            </a:r>
            <a:r>
              <a:rPr lang="cs-CZ" dirty="0" smtClean="0">
                <a:solidFill>
                  <a:schemeClr val="tx1"/>
                </a:solidFill>
              </a:rPr>
              <a:t>MAS</a:t>
            </a:r>
            <a:r>
              <a:rPr lang="cs-CZ" dirty="0">
                <a:solidFill>
                  <a:schemeClr val="tx1"/>
                </a:solidFill>
              </a:rPr>
              <a:t>; v případě Dohody </a:t>
            </a:r>
            <a:r>
              <a:rPr lang="cs-CZ" dirty="0" smtClean="0">
                <a:solidFill>
                  <a:schemeClr val="tx1"/>
                </a:solidFill>
              </a:rPr>
              <a:t>pak RO SZIF Brno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žadatel/příjemce dotace je povinen zajistit realizaci projektu do 24 měsíců od podpisu Dohody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pravidla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77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420888"/>
            <a:ext cx="8640959" cy="424847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žadatel/příjemce dotace je povinen provést výběrové řízení na dodavatele před termínem pro doložení příloh(VŘ) k Žádosti o dotaci (cenový marketing lze provést po podpisu Dohody a předkládá se až při Žádosti o platbu)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 </a:t>
            </a:r>
            <a:r>
              <a:rPr lang="cs-CZ" dirty="0">
                <a:solidFill>
                  <a:schemeClr val="tx1"/>
                </a:solidFill>
              </a:rPr>
              <a:t>případě, že </a:t>
            </a:r>
            <a:r>
              <a:rPr lang="cs-CZ" dirty="0" smtClean="0">
                <a:solidFill>
                  <a:schemeClr val="tx1"/>
                </a:solidFill>
              </a:rPr>
              <a:t>projekt </a:t>
            </a:r>
            <a:r>
              <a:rPr lang="cs-CZ" dirty="0">
                <a:solidFill>
                  <a:schemeClr val="tx1"/>
                </a:solidFill>
              </a:rPr>
              <a:t>podléhá řízení stavebního úřadu, musí být odpovídající povolení stavebního úřadu </a:t>
            </a:r>
            <a:r>
              <a:rPr lang="cs-CZ" dirty="0" smtClean="0">
                <a:solidFill>
                  <a:schemeClr val="tx1"/>
                </a:solidFill>
              </a:rPr>
              <a:t>pravomocné </a:t>
            </a:r>
            <a:r>
              <a:rPr lang="cs-CZ" dirty="0">
                <a:solidFill>
                  <a:schemeClr val="tx1"/>
                </a:solidFill>
              </a:rPr>
              <a:t>a platné </a:t>
            </a:r>
            <a:r>
              <a:rPr lang="cs-CZ" dirty="0" smtClean="0">
                <a:solidFill>
                  <a:schemeClr val="tx1"/>
                </a:solidFill>
              </a:rPr>
              <a:t>již </a:t>
            </a:r>
            <a:r>
              <a:rPr lang="cs-CZ" dirty="0">
                <a:solidFill>
                  <a:schemeClr val="tx1"/>
                </a:solidFill>
              </a:rPr>
              <a:t>k datu podání Žádosti o dotaci na MAS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příjemce </a:t>
            </a:r>
            <a:r>
              <a:rPr lang="cs-CZ" dirty="0">
                <a:solidFill>
                  <a:schemeClr val="tx1"/>
                </a:solidFill>
              </a:rPr>
              <a:t>dotace je povinen uchovávat veškeré doklady týkající se poskytnuté </a:t>
            </a:r>
            <a:r>
              <a:rPr lang="cs-CZ" dirty="0" smtClean="0">
                <a:solidFill>
                  <a:schemeClr val="tx1"/>
                </a:solidFill>
              </a:rPr>
              <a:t>dotace nejméně </a:t>
            </a:r>
            <a:r>
              <a:rPr lang="cs-CZ" dirty="0">
                <a:solidFill>
                  <a:schemeClr val="tx1"/>
                </a:solidFill>
              </a:rPr>
              <a:t>10 let od proplacení </a:t>
            </a:r>
            <a:r>
              <a:rPr lang="cs-CZ" dirty="0" smtClean="0">
                <a:solidFill>
                  <a:schemeClr val="tx1"/>
                </a:solidFill>
              </a:rPr>
              <a:t>dotace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pravidla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59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060848"/>
            <a:ext cx="8568952" cy="439248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za </a:t>
            </a:r>
            <a:r>
              <a:rPr lang="cs-CZ" dirty="0">
                <a:solidFill>
                  <a:schemeClr val="tx1"/>
                </a:solidFill>
              </a:rPr>
              <a:t>danou </a:t>
            </a:r>
            <a:r>
              <a:rPr lang="cs-CZ" dirty="0" err="1">
                <a:solidFill>
                  <a:schemeClr val="tx1"/>
                </a:solidFill>
              </a:rPr>
              <a:t>Fichi</a:t>
            </a:r>
            <a:r>
              <a:rPr lang="cs-CZ" dirty="0">
                <a:solidFill>
                  <a:schemeClr val="tx1"/>
                </a:solidFill>
              </a:rPr>
              <a:t> v dané výzvě MAS </a:t>
            </a:r>
            <a:r>
              <a:rPr lang="cs-CZ" dirty="0" smtClean="0">
                <a:solidFill>
                  <a:schemeClr val="tx1"/>
                </a:solidFill>
              </a:rPr>
              <a:t>je </a:t>
            </a:r>
            <a:r>
              <a:rPr lang="cs-CZ" dirty="0">
                <a:solidFill>
                  <a:schemeClr val="tx1"/>
                </a:solidFill>
              </a:rPr>
              <a:t>možné podat pouze jednu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musí </a:t>
            </a:r>
            <a:r>
              <a:rPr lang="cs-CZ" dirty="0">
                <a:solidFill>
                  <a:schemeClr val="tx1"/>
                </a:solidFill>
              </a:rPr>
              <a:t>být vygenerována z účtu žadatele na Portálu </a:t>
            </a:r>
            <a:r>
              <a:rPr lang="cs-CZ" dirty="0" smtClean="0">
                <a:solidFill>
                  <a:schemeClr val="tx1"/>
                </a:solidFill>
              </a:rPr>
              <a:t>farmáře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žadatel </a:t>
            </a:r>
            <a:r>
              <a:rPr lang="cs-CZ" dirty="0">
                <a:solidFill>
                  <a:schemeClr val="tx1"/>
                </a:solidFill>
              </a:rPr>
              <a:t>předává kompletně vyplněný formulář Žádosti </a:t>
            </a:r>
            <a:r>
              <a:rPr lang="cs-CZ" dirty="0" smtClean="0">
                <a:solidFill>
                  <a:schemeClr val="tx1"/>
                </a:solidFill>
              </a:rPr>
              <a:t>o dotaci prostřednictvím Portálu farmáře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přílohy předkládá buď osobně </a:t>
            </a:r>
            <a:r>
              <a:rPr lang="cs-CZ" dirty="0">
                <a:solidFill>
                  <a:schemeClr val="tx1"/>
                </a:solidFill>
              </a:rPr>
              <a:t>na MAS </a:t>
            </a:r>
            <a:r>
              <a:rPr lang="cs-CZ" dirty="0" smtClean="0">
                <a:solidFill>
                  <a:schemeClr val="tx1"/>
                </a:solidFill>
              </a:rPr>
              <a:t>nebo prostřednictvím Portálu farmáře v termínu </a:t>
            </a:r>
            <a:r>
              <a:rPr lang="cs-CZ" dirty="0">
                <a:solidFill>
                  <a:schemeClr val="tx1"/>
                </a:solidFill>
              </a:rPr>
              <a:t>stanoveném výzvou MAS </a:t>
            </a:r>
            <a:endParaRPr lang="cs-CZ" dirty="0"/>
          </a:p>
          <a:p>
            <a:r>
              <a:rPr lang="cs-CZ" dirty="0" smtClean="0">
                <a:solidFill>
                  <a:schemeClr val="tx1"/>
                </a:solidFill>
              </a:rPr>
              <a:t>za </a:t>
            </a:r>
            <a:r>
              <a:rPr lang="cs-CZ" dirty="0">
                <a:solidFill>
                  <a:schemeClr val="tx1"/>
                </a:solidFill>
              </a:rPr>
              <a:t>datum podání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na </a:t>
            </a:r>
            <a:r>
              <a:rPr lang="cs-CZ" dirty="0">
                <a:solidFill>
                  <a:schemeClr val="tx1"/>
                </a:solidFill>
              </a:rPr>
              <a:t>MAS se považuje datum podání Žádosti o dotaci přes Portál farmáře </a:t>
            </a:r>
          </a:p>
          <a:p>
            <a:r>
              <a:rPr lang="pl-PL" b="1" dirty="0" smtClean="0">
                <a:solidFill>
                  <a:srgbClr val="FF0000"/>
                </a:solidFill>
              </a:rPr>
              <a:t>Důrazně </a:t>
            </a:r>
            <a:r>
              <a:rPr lang="pl-PL" b="1" dirty="0">
                <a:solidFill>
                  <a:srgbClr val="FF0000"/>
                </a:solidFill>
              </a:rPr>
              <a:t>doporučujeme konzultovat Žádost o dotaci s MAS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dotaci (</a:t>
            </a:r>
            <a:r>
              <a:rPr lang="cs-CZ" dirty="0" err="1" smtClean="0"/>
              <a:t>ŽoD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186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348880"/>
            <a:ext cx="8640960" cy="4032448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žádosti </a:t>
            </a:r>
            <a:r>
              <a:rPr lang="cs-CZ" dirty="0">
                <a:solidFill>
                  <a:schemeClr val="tx1"/>
                </a:solidFill>
              </a:rPr>
              <a:t>o dotaci včetně příloh prochází administrativní kontrolou MAS (tj. kontrolou obsahové správnosti), kontrolou přijatelnosti a kontrolou dalších podmínek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oprava nedostatků -  výzva k doplnění žádosti (min. </a:t>
            </a:r>
            <a:r>
              <a:rPr lang="cs-CZ" dirty="0">
                <a:solidFill>
                  <a:schemeClr val="tx1"/>
                </a:solidFill>
              </a:rPr>
              <a:t>5 pracovních </a:t>
            </a:r>
            <a:r>
              <a:rPr lang="cs-CZ" dirty="0" smtClean="0">
                <a:solidFill>
                  <a:schemeClr val="tx1"/>
                </a:solidFill>
              </a:rPr>
              <a:t>dní), oprava </a:t>
            </a:r>
            <a:r>
              <a:rPr lang="cs-CZ" dirty="0">
                <a:solidFill>
                  <a:schemeClr val="tx1"/>
                </a:solidFill>
              </a:rPr>
              <a:t>maximálně </a:t>
            </a:r>
            <a:r>
              <a:rPr lang="cs-CZ" dirty="0" smtClean="0">
                <a:solidFill>
                  <a:schemeClr val="tx1"/>
                </a:solidFill>
              </a:rPr>
              <a:t>2x. </a:t>
            </a:r>
          </a:p>
          <a:p>
            <a:r>
              <a:rPr lang="cs-CZ" dirty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nformování žadatele o výsledku kontroly </a:t>
            </a:r>
            <a:r>
              <a:rPr lang="cs-CZ" dirty="0">
                <a:solidFill>
                  <a:schemeClr val="tx1"/>
                </a:solidFill>
              </a:rPr>
              <a:t>do 5 pracovních dní od ukončení kontroly.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Administrativní kontrola a kontrola přijatelnosti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08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348880"/>
            <a:ext cx="8640960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tx1"/>
                </a:solidFill>
              </a:rPr>
              <a:t>Hodnocení Výběrovou komisí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věcné hodnocení dle předem stanovených preferenčních kritérií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stanovení </a:t>
            </a:r>
            <a:r>
              <a:rPr lang="cs-CZ" dirty="0">
                <a:solidFill>
                  <a:schemeClr val="tx1"/>
                </a:solidFill>
              </a:rPr>
              <a:t>pořadí projektů </a:t>
            </a:r>
            <a:r>
              <a:rPr lang="cs-CZ" dirty="0" smtClean="0">
                <a:solidFill>
                  <a:schemeClr val="tx1"/>
                </a:solidFill>
              </a:rPr>
              <a:t>ve </a:t>
            </a:r>
            <a:r>
              <a:rPr lang="cs-CZ" dirty="0" err="1" smtClean="0">
                <a:solidFill>
                  <a:schemeClr val="tx1"/>
                </a:solidFill>
              </a:rPr>
              <a:t>Fichi</a:t>
            </a:r>
            <a:r>
              <a:rPr lang="cs-CZ" dirty="0" smtClean="0">
                <a:solidFill>
                  <a:schemeClr val="tx1"/>
                </a:solidFill>
              </a:rPr>
              <a:t>,  </a:t>
            </a:r>
            <a:r>
              <a:rPr lang="cs-CZ" dirty="0">
                <a:solidFill>
                  <a:schemeClr val="tx1"/>
                </a:solidFill>
              </a:rPr>
              <a:t>výběr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dle </a:t>
            </a:r>
            <a:r>
              <a:rPr lang="cs-CZ" dirty="0">
                <a:solidFill>
                  <a:schemeClr val="tx1"/>
                </a:solidFill>
              </a:rPr>
              <a:t>bodového hodnocení a </a:t>
            </a:r>
            <a:r>
              <a:rPr lang="cs-CZ" dirty="0" smtClean="0">
                <a:solidFill>
                  <a:schemeClr val="tx1"/>
                </a:solidFill>
              </a:rPr>
              <a:t>alokovaných </a:t>
            </a:r>
            <a:r>
              <a:rPr lang="cs-CZ" dirty="0">
                <a:solidFill>
                  <a:schemeClr val="tx1"/>
                </a:solidFill>
              </a:rPr>
              <a:t>finančních prostředků </a:t>
            </a:r>
            <a:r>
              <a:rPr lang="cs-CZ" dirty="0" smtClean="0">
                <a:solidFill>
                  <a:schemeClr val="tx1"/>
                </a:solidFill>
              </a:rPr>
              <a:t>(max. </a:t>
            </a:r>
            <a:r>
              <a:rPr lang="cs-CZ" dirty="0">
                <a:solidFill>
                  <a:schemeClr val="tx1"/>
                </a:solidFill>
              </a:rPr>
              <a:t>do 20 pracovních dnů od provedení věcného </a:t>
            </a:r>
            <a:r>
              <a:rPr lang="cs-CZ" dirty="0" smtClean="0">
                <a:solidFill>
                  <a:schemeClr val="tx1"/>
                </a:solidFill>
              </a:rPr>
              <a:t>hodnocení)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informování </a:t>
            </a:r>
            <a:r>
              <a:rPr lang="cs-CZ" dirty="0">
                <a:solidFill>
                  <a:schemeClr val="tx1"/>
                </a:solidFill>
              </a:rPr>
              <a:t>žadatele o výši přidělených </a:t>
            </a:r>
            <a:r>
              <a:rPr lang="cs-CZ" dirty="0" smtClean="0">
                <a:solidFill>
                  <a:schemeClr val="tx1"/>
                </a:solidFill>
              </a:rPr>
              <a:t>bodů, vybrání </a:t>
            </a:r>
            <a:r>
              <a:rPr lang="cs-CZ" dirty="0">
                <a:solidFill>
                  <a:schemeClr val="tx1"/>
                </a:solidFill>
              </a:rPr>
              <a:t>či </a:t>
            </a:r>
            <a:r>
              <a:rPr lang="cs-CZ" dirty="0" smtClean="0">
                <a:solidFill>
                  <a:schemeClr val="tx1"/>
                </a:solidFill>
              </a:rPr>
              <a:t>nevybrání </a:t>
            </a:r>
            <a:r>
              <a:rPr lang="cs-CZ" dirty="0" err="1">
                <a:solidFill>
                  <a:schemeClr val="tx1"/>
                </a:solidFill>
              </a:rPr>
              <a:t>Ž</a:t>
            </a:r>
            <a:r>
              <a:rPr lang="cs-CZ" dirty="0" err="1" smtClean="0">
                <a:solidFill>
                  <a:schemeClr val="tx1"/>
                </a:solidFill>
              </a:rPr>
              <a:t>oD</a:t>
            </a:r>
            <a:r>
              <a:rPr lang="cs-CZ" dirty="0" smtClean="0">
                <a:solidFill>
                  <a:schemeClr val="tx1"/>
                </a:solidFill>
              </a:rPr>
              <a:t> k podpoře (do </a:t>
            </a:r>
            <a:r>
              <a:rPr lang="cs-CZ" dirty="0">
                <a:solidFill>
                  <a:schemeClr val="tx1"/>
                </a:solidFill>
              </a:rPr>
              <a:t>5 pracovních dnů od schválení </a:t>
            </a:r>
            <a:r>
              <a:rPr lang="cs-CZ" dirty="0" smtClean="0">
                <a:solidFill>
                  <a:schemeClr val="tx1"/>
                </a:solidFill>
              </a:rPr>
              <a:t>výběru)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Hodnocení projektů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73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348880"/>
            <a:ext cx="8640960" cy="403244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vybrané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MAS </a:t>
            </a:r>
            <a:r>
              <a:rPr lang="cs-CZ" dirty="0">
                <a:solidFill>
                  <a:schemeClr val="tx1"/>
                </a:solidFill>
              </a:rPr>
              <a:t>elektronicky podepíše, povinné, případně nepovinné přílohy MAS verifikuje </a:t>
            </a:r>
            <a:r>
              <a:rPr lang="cs-CZ" dirty="0" smtClean="0">
                <a:solidFill>
                  <a:schemeClr val="tx1"/>
                </a:solidFill>
              </a:rPr>
              <a:t>(elektronický podpis) </a:t>
            </a:r>
            <a:r>
              <a:rPr lang="cs-CZ" dirty="0">
                <a:solidFill>
                  <a:schemeClr val="tx1"/>
                </a:solidFill>
              </a:rPr>
              <a:t>a předá žadateli minimálně 3 pracovní dny před finálním termínem registrace na RO </a:t>
            </a:r>
            <a:r>
              <a:rPr lang="cs-CZ" dirty="0" smtClean="0">
                <a:solidFill>
                  <a:schemeClr val="tx1"/>
                </a:solidFill>
              </a:rPr>
              <a:t>SZIF Brno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žadatel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vč. příloh </a:t>
            </a:r>
            <a:r>
              <a:rPr lang="cs-CZ" dirty="0">
                <a:solidFill>
                  <a:schemeClr val="tx1"/>
                </a:solidFill>
              </a:rPr>
              <a:t>pošle přes svůj účet na Portálu Farmáře na </a:t>
            </a:r>
            <a:r>
              <a:rPr lang="cs-CZ" dirty="0" smtClean="0">
                <a:solidFill>
                  <a:schemeClr val="tx1"/>
                </a:solidFill>
              </a:rPr>
              <a:t>RO SZIF Brno </a:t>
            </a:r>
            <a:r>
              <a:rPr lang="cs-CZ" dirty="0">
                <a:solidFill>
                  <a:schemeClr val="tx1"/>
                </a:solidFill>
              </a:rPr>
              <a:t>nejpozději do </a:t>
            </a:r>
            <a:r>
              <a:rPr lang="cs-CZ" dirty="0" smtClean="0">
                <a:solidFill>
                  <a:schemeClr val="tx1"/>
                </a:solidFill>
              </a:rPr>
              <a:t>15</a:t>
            </a:r>
            <a:r>
              <a:rPr lang="cs-CZ" dirty="0" smtClean="0">
                <a:solidFill>
                  <a:schemeClr val="tx1"/>
                </a:solidFill>
              </a:rPr>
              <a:t>.4.2019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i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i="1" dirty="0" smtClean="0">
                <a:solidFill>
                  <a:schemeClr val="tx1"/>
                </a:solidFill>
              </a:rPr>
              <a:t>Pozn.: 	Rozsáhlé přílohy je možné podat v listinné podobě (do </a:t>
            </a:r>
            <a:r>
              <a:rPr lang="cs-CZ" i="1" dirty="0" smtClean="0">
                <a:solidFill>
                  <a:schemeClr val="tx1"/>
                </a:solidFill>
              </a:rPr>
              <a:t>15</a:t>
            </a:r>
            <a:r>
              <a:rPr lang="cs-CZ" i="1" dirty="0" smtClean="0">
                <a:solidFill>
                  <a:schemeClr val="tx1"/>
                </a:solidFill>
              </a:rPr>
              <a:t>.4.2019 </a:t>
            </a:r>
            <a:r>
              <a:rPr lang="cs-CZ" i="1" dirty="0" smtClean="0">
                <a:solidFill>
                  <a:schemeClr val="tx1"/>
                </a:solidFill>
              </a:rPr>
              <a:t>– např. dokumentaci se stavebnímu řízení atp.)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Administrace na RO SZIF </a:t>
            </a:r>
          </a:p>
        </p:txBody>
      </p:sp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564904"/>
            <a:ext cx="8712968" cy="381642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Žadatelé </a:t>
            </a:r>
            <a:r>
              <a:rPr lang="cs-CZ" dirty="0">
                <a:solidFill>
                  <a:schemeClr val="tx1"/>
                </a:solidFill>
              </a:rPr>
              <a:t>předloží kompletní dokumentaci k zrealizovanému </a:t>
            </a:r>
            <a:r>
              <a:rPr lang="cs-CZ" dirty="0" smtClean="0">
                <a:solidFill>
                  <a:schemeClr val="tx1"/>
                </a:solidFill>
              </a:rPr>
              <a:t>VŘ </a:t>
            </a:r>
            <a:r>
              <a:rPr lang="cs-CZ" dirty="0">
                <a:solidFill>
                  <a:schemeClr val="tx1"/>
                </a:solidFill>
              </a:rPr>
              <a:t>včetně aktualizovaného formuláře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nejdříve </a:t>
            </a:r>
            <a:r>
              <a:rPr lang="cs-CZ" dirty="0">
                <a:solidFill>
                  <a:schemeClr val="tx1"/>
                </a:solidFill>
              </a:rPr>
              <a:t>na MAS </a:t>
            </a:r>
            <a:r>
              <a:rPr lang="cs-CZ" dirty="0" smtClean="0">
                <a:solidFill>
                  <a:schemeClr val="tx1"/>
                </a:solidFill>
              </a:rPr>
              <a:t>- </a:t>
            </a:r>
            <a:r>
              <a:rPr lang="cs-CZ" dirty="0">
                <a:solidFill>
                  <a:schemeClr val="tx1"/>
                </a:solidFill>
              </a:rPr>
              <a:t>elektronicky, případně vybrané přílohy v listinné </a:t>
            </a:r>
            <a:r>
              <a:rPr lang="cs-CZ" dirty="0" smtClean="0">
                <a:solidFill>
                  <a:schemeClr val="tx1"/>
                </a:solidFill>
              </a:rPr>
              <a:t>podobě (lhůta 63 kalendářních dní od registrace na SZIF – tj. </a:t>
            </a:r>
            <a:r>
              <a:rPr lang="cs-CZ" dirty="0" smtClean="0">
                <a:solidFill>
                  <a:srgbClr val="FF0000"/>
                </a:solidFill>
              </a:rPr>
              <a:t>do </a:t>
            </a:r>
            <a:r>
              <a:rPr lang="cs-CZ" dirty="0" smtClean="0">
                <a:solidFill>
                  <a:srgbClr val="FF0000"/>
                </a:solidFill>
              </a:rPr>
              <a:t>17</a:t>
            </a:r>
            <a:r>
              <a:rPr lang="cs-CZ" dirty="0" smtClean="0">
                <a:solidFill>
                  <a:srgbClr val="FF0000"/>
                </a:solidFill>
              </a:rPr>
              <a:t>.června 2019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Po kontrole na MAS předkládá žadatel dokumentaci k VŘ na RO SZIF Brno </a:t>
            </a:r>
            <a:r>
              <a:rPr lang="cs-CZ" dirty="0">
                <a:solidFill>
                  <a:schemeClr val="tx1"/>
                </a:solidFill>
              </a:rPr>
              <a:t>(lhůta </a:t>
            </a:r>
            <a:r>
              <a:rPr lang="cs-CZ" dirty="0" smtClean="0">
                <a:solidFill>
                  <a:schemeClr val="tx1"/>
                </a:solidFill>
              </a:rPr>
              <a:t>70 </a:t>
            </a:r>
            <a:r>
              <a:rPr lang="cs-CZ" dirty="0">
                <a:solidFill>
                  <a:schemeClr val="tx1"/>
                </a:solidFill>
              </a:rPr>
              <a:t>kalendářních dní od registrace na </a:t>
            </a:r>
            <a:r>
              <a:rPr lang="cs-CZ" dirty="0" smtClean="0">
                <a:solidFill>
                  <a:schemeClr val="tx1"/>
                </a:solidFill>
              </a:rPr>
              <a:t>SZIF– tj. </a:t>
            </a:r>
            <a:r>
              <a:rPr lang="cs-CZ" dirty="0" smtClean="0">
                <a:solidFill>
                  <a:srgbClr val="FF0000"/>
                </a:solidFill>
              </a:rPr>
              <a:t>do </a:t>
            </a:r>
            <a:r>
              <a:rPr lang="cs-CZ" dirty="0" smtClean="0">
                <a:solidFill>
                  <a:srgbClr val="FF0000"/>
                </a:solidFill>
              </a:rPr>
              <a:t>24.června 2019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cenový </a:t>
            </a:r>
            <a:r>
              <a:rPr lang="cs-CZ" dirty="0">
                <a:solidFill>
                  <a:schemeClr val="tx1"/>
                </a:solidFill>
              </a:rPr>
              <a:t>marketing se předkládá až při Žádosti o platbu 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Doložení příloh k výběrovému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861</TotalTime>
  <Words>922</Words>
  <Application>Microsoft Office PowerPoint</Application>
  <PresentationFormat>Předvádění na obrazovce (4:3)</PresentationFormat>
  <Paragraphs>112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Candara</vt:lpstr>
      <vt:lpstr>Symbol</vt:lpstr>
      <vt:lpstr>Wingdings</vt:lpstr>
      <vt:lpstr>Vlnění</vt:lpstr>
      <vt:lpstr>SCLLD MAS MOST VYSOČINY</vt:lpstr>
      <vt:lpstr>Způsob komunikace MAS/SZIF se žadatelem o dotace </vt:lpstr>
      <vt:lpstr>Obecná pravidla</vt:lpstr>
      <vt:lpstr>Obecná pravidla</vt:lpstr>
      <vt:lpstr>Žádost o dotaci (ŽoD)</vt:lpstr>
      <vt:lpstr>Administrativní kontrola a kontrola přijatelnosti</vt:lpstr>
      <vt:lpstr>Hodnocení projektů</vt:lpstr>
      <vt:lpstr>Administrace na RO SZIF </vt:lpstr>
      <vt:lpstr>Doložení příloh k výběrovému řízení</vt:lpstr>
      <vt:lpstr>Schválení Žádostí o dotaci / podpis dohody </vt:lpstr>
      <vt:lpstr>Způsobilé / nezpůsobilé výdaje</vt:lpstr>
      <vt:lpstr>Způsobilé výdaje Přijatelnost projektu </vt:lpstr>
      <vt:lpstr>Ostatní podmínky</vt:lpstr>
      <vt:lpstr>Ostatní podmínky</vt:lpstr>
      <vt:lpstr>Přílohy k žádostem</vt:lpstr>
      <vt:lpstr>Limity pro všechna opatření</vt:lpstr>
      <vt:lpstr>Informace, kontakty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SCLLD MAS HORNÍ POMORAVÍ</dc:title>
  <dc:creator>Renata</dc:creator>
  <cp:lastModifiedBy>uzivatel</cp:lastModifiedBy>
  <cp:revision>38</cp:revision>
  <dcterms:created xsi:type="dcterms:W3CDTF">2017-03-08T07:20:26Z</dcterms:created>
  <dcterms:modified xsi:type="dcterms:W3CDTF">2018-11-12T08:18:43Z</dcterms:modified>
</cp:coreProperties>
</file>