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pPr/>
              <a:t>25. 1. 2019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Fiche</a:t>
            </a:r>
            <a:r>
              <a:rPr lang="cs-CZ" sz="5400" b="1" dirty="0" smtClean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b="1" dirty="0"/>
              <a:t>Článek 17, odstavec 1., písmeno b) Zpracování a uvádění na trh zemědělských produktů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0"/>
            <a:ext cx="381642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683569" y="5638800"/>
            <a:ext cx="280831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638800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57475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0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Projekt využívá stávajících budov</a:t>
            </a:r>
          </a:p>
          <a:p>
            <a:pPr marL="0" indent="0">
              <a:buNone/>
            </a:pPr>
            <a:r>
              <a:rPr lang="cs-CZ" b="1" dirty="0" smtClean="0"/>
              <a:t>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Realizace projektu ve stávajících objektech(úpravy na objektu min.20% způsobilých výdajů)	15 bodů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Počet obyvatel obce,ve které je projekt realizován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Obec-místo realizace projektu- má 1-499 trvale přihlášených obyvatel 				 15 bodů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9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Výše </a:t>
            </a:r>
            <a:r>
              <a:rPr lang="cs-CZ" b="1" dirty="0"/>
              <a:t>celkových způsobilých výdajů na </a:t>
            </a:r>
            <a:r>
              <a:rPr lang="cs-CZ" b="1" dirty="0" smtClean="0"/>
              <a:t>projekt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500.000 </a:t>
            </a:r>
            <a:r>
              <a:rPr lang="cs-CZ" dirty="0"/>
              <a:t>Kč </a:t>
            </a:r>
            <a:r>
              <a:rPr lang="cs-CZ" dirty="0" smtClean="0"/>
              <a:t>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500.001 </a:t>
            </a:r>
            <a:r>
              <a:rPr lang="cs-CZ" dirty="0"/>
              <a:t>Kč - </a:t>
            </a:r>
            <a:r>
              <a:rPr lang="cs-CZ" dirty="0" smtClean="0"/>
              <a:t>1.000.000 </a:t>
            </a:r>
            <a:r>
              <a:rPr lang="cs-CZ" dirty="0"/>
              <a:t>mil. Kč </a:t>
            </a:r>
            <a:r>
              <a:rPr lang="cs-CZ" dirty="0" smtClean="0"/>
              <a:t>vč.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1.000.001 Kč - 2.000.000 mil. Kč vč.		  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5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800" b="1" dirty="0" smtClean="0"/>
              <a:t>hmotné </a:t>
            </a:r>
            <a:r>
              <a:rPr lang="cs-CZ" sz="2800" b="1" dirty="0"/>
              <a:t>a nehmotné </a:t>
            </a:r>
            <a:r>
              <a:rPr lang="cs-CZ" sz="2800" b="1" dirty="0" smtClean="0"/>
              <a:t>investice do zpracování </a:t>
            </a:r>
            <a:r>
              <a:rPr lang="cs-CZ" sz="2800" b="1" dirty="0"/>
              <a:t>zemědělských produktů a jejich </a:t>
            </a:r>
            <a:r>
              <a:rPr lang="cs-CZ" sz="2800" b="1" dirty="0" smtClean="0"/>
              <a:t>uvádění </a:t>
            </a:r>
            <a:r>
              <a:rPr lang="cs-CZ" sz="2800" b="1" dirty="0"/>
              <a:t>na trh </a:t>
            </a:r>
            <a:endParaRPr lang="cs-CZ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výstavby a rekonstrukce budov včetně nezbytných manipulačních ploch,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strojů, nástrojů a zařízení pro zpracování zemědělských produktů, finální úpravu, balení, značení výrobků (</a:t>
            </a:r>
            <a:r>
              <a:rPr lang="cs-CZ" dirty="0" smtClean="0"/>
              <a:t>vč. technologií </a:t>
            </a:r>
            <a:r>
              <a:rPr lang="cs-CZ" dirty="0"/>
              <a:t>souvisejících s </a:t>
            </a:r>
            <a:r>
              <a:rPr lang="cs-CZ" dirty="0" err="1"/>
              <a:t>dohledatelností</a:t>
            </a:r>
            <a:r>
              <a:rPr lang="cs-CZ" dirty="0"/>
              <a:t> produktů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související </a:t>
            </a:r>
            <a:r>
              <a:rPr lang="cs-CZ" dirty="0"/>
              <a:t>se skladováním zpracovávané suroviny, výrobků a druhotných surovin vznikajících při </a:t>
            </a:r>
            <a:r>
              <a:rPr lang="cs-CZ" dirty="0" smtClean="0"/>
              <a:t>zpracování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vedoucí ke zvyšování a monitorovaní kvality </a:t>
            </a:r>
            <a:r>
              <a:rPr lang="cs-CZ" dirty="0" smtClean="0"/>
              <a:t>produktů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související s uváděním zemědělských a potravinářských produktů na trh (včetně investic do marketingu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do zařízení na čištění odpadních vod ve zpracovatelském provozu. </a:t>
            </a:r>
          </a:p>
        </p:txBody>
      </p:sp>
    </p:spTree>
    <p:extLst>
      <p:ext uri="{BB962C8B-B14F-4D97-AF65-F5344CB8AC3E}">
        <p14:creationId xmlns:p14="http://schemas.microsoft.com/office/powerpoint/2010/main" val="409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Oprávněný žadatel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Zemědělský podnikatel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</a:t>
            </a:r>
            <a:r>
              <a:rPr lang="cs-CZ" b="1" dirty="0"/>
              <a:t>potravin </a:t>
            </a:r>
            <a:r>
              <a:rPr lang="cs-CZ" dirty="0"/>
              <a:t>nebo </a:t>
            </a:r>
            <a:r>
              <a:rPr lang="cs-CZ" b="1" dirty="0"/>
              <a:t>surovin určených pro lidskou </a:t>
            </a:r>
            <a:r>
              <a:rPr lang="cs-CZ" b="1" dirty="0" smtClean="0"/>
              <a:t>spotřebu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krmiv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Jiný </a:t>
            </a:r>
            <a:r>
              <a:rPr lang="cs-CZ" b="1" dirty="0"/>
              <a:t>subjekt aktivní ve zpracování, uvádění na trh a vývoji zemědělských produktů </a:t>
            </a:r>
            <a:r>
              <a:rPr lang="cs-CZ" b="1" dirty="0" smtClean="0"/>
              <a:t> </a:t>
            </a:r>
            <a:r>
              <a:rPr lang="cs-CZ" dirty="0" smtClean="0"/>
              <a:t>(dokládá odpovídající ŽL/výpis </a:t>
            </a:r>
            <a:r>
              <a:rPr lang="cs-CZ" dirty="0"/>
              <a:t>z obchodního </a:t>
            </a:r>
            <a:r>
              <a:rPr lang="cs-CZ" dirty="0" smtClean="0"/>
              <a:t>rejstříku)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5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nespadá pod přílohu </a:t>
            </a:r>
            <a:r>
              <a:rPr lang="cs-CZ" b="1" dirty="0"/>
              <a:t>I Smlouvy o fungování EU</a:t>
            </a:r>
            <a:r>
              <a:rPr lang="cs-CZ" dirty="0"/>
              <a:t>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35 </a:t>
            </a:r>
            <a:r>
              <a:rPr lang="cs-CZ" dirty="0"/>
              <a:t>% </a:t>
            </a:r>
            <a:r>
              <a:rPr lang="cs-CZ" dirty="0" smtClean="0"/>
              <a:t>dotace </a:t>
            </a:r>
            <a:r>
              <a:rPr lang="cs-CZ" dirty="0"/>
              <a:t>pro střední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dirty="0"/>
              <a:t>45 % </a:t>
            </a:r>
            <a:r>
              <a:rPr lang="cs-CZ" dirty="0" smtClean="0"/>
              <a:t>dotace pro </a:t>
            </a:r>
            <a:r>
              <a:rPr lang="cs-CZ" dirty="0"/>
              <a:t>mikro a malé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spadá </a:t>
            </a:r>
            <a:r>
              <a:rPr lang="cs-CZ" b="1" dirty="0"/>
              <a:t>pod přílohu I Smlouvy o fungování EU</a:t>
            </a:r>
            <a:r>
              <a:rPr lang="cs-CZ" dirty="0"/>
              <a:t>, a uvádění zemědělských produktů na trh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</a:t>
            </a:r>
            <a:r>
              <a:rPr lang="cs-CZ" dirty="0"/>
              <a:t>50 % výdajů </a:t>
            </a:r>
          </a:p>
        </p:txBody>
      </p:sp>
    </p:spTree>
    <p:extLst>
      <p:ext uri="{BB962C8B-B14F-4D97-AF65-F5344CB8AC3E}">
        <p14:creationId xmlns:p14="http://schemas.microsoft.com/office/powerpoint/2010/main" val="2485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Pouze </a:t>
            </a:r>
            <a:r>
              <a:rPr lang="cs-CZ" sz="3400" b="1" dirty="0"/>
              <a:t>investiční </a:t>
            </a:r>
            <a:r>
              <a:rPr lang="cs-CZ" sz="3400" b="1" dirty="0" smtClean="0"/>
              <a:t>výdaje</a:t>
            </a:r>
          </a:p>
          <a:p>
            <a:r>
              <a:rPr lang="cs-CZ" sz="3000" dirty="0" smtClean="0"/>
              <a:t>pořízení </a:t>
            </a:r>
            <a:r>
              <a:rPr lang="cs-CZ" sz="3000" dirty="0"/>
              <a:t>strojů, nástrojů a zařízení pro zpracování zemědělských produktů, finální úpravu, balení, značení výrobků (včetně technologií souvisejících s </a:t>
            </a:r>
            <a:r>
              <a:rPr lang="cs-CZ" sz="3000" dirty="0" err="1"/>
              <a:t>dohledatelností</a:t>
            </a:r>
            <a:r>
              <a:rPr lang="cs-CZ" sz="3000" dirty="0"/>
              <a:t> produktů) </a:t>
            </a:r>
          </a:p>
          <a:p>
            <a:r>
              <a:rPr lang="cs-CZ" sz="3000" dirty="0" smtClean="0"/>
              <a:t>výstavba</a:t>
            </a:r>
            <a:r>
              <a:rPr lang="cs-CZ" sz="3000" dirty="0"/>
              <a:t>, modernizace a rekonstrukce budov (včetně manipulačních ploch a bouracích prací nezbytně nutných pro realizaci projektu)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se skladováním zpracovávané suroviny, výrobků a druhotných surovin vznikajících při zpracování s výjimkou odpadních vod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vedoucí ke zvyšování a monitorování kvality produktů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3000" dirty="0" smtClean="0"/>
              <a:t>pořízení </a:t>
            </a:r>
            <a:r>
              <a:rPr lang="pt-BR" sz="3000" dirty="0"/>
              <a:t>užitkových vozů kategorie N1 a N2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do zařízení na čištění odpadních vod ve zpracovatelském provozu </a:t>
            </a:r>
          </a:p>
          <a:p>
            <a:r>
              <a:rPr lang="cs-CZ" sz="3000" dirty="0" smtClean="0"/>
              <a:t>nákup </a:t>
            </a:r>
            <a:r>
              <a:rPr lang="cs-CZ" sz="3000" dirty="0"/>
              <a:t>nemovitosti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012 	Uvádění zemědělských produktů na trh 	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041 	Nákup </a:t>
            </a:r>
            <a:r>
              <a:rPr lang="cs-CZ" dirty="0"/>
              <a:t>nemovitosti 	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0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Stavební výdaje – pouze na objektech ve vlastnictví</a:t>
            </a:r>
            <a:r>
              <a:rPr lang="cs-CZ" dirty="0"/>
              <a:t>, spoluvlastnictví s min. 50% </a:t>
            </a:r>
            <a:r>
              <a:rPr lang="cs-CZ" dirty="0" smtClean="0"/>
              <a:t>podílem nebo věcným břemenem. V případě  umístění strojů, technologií nebo </a:t>
            </a:r>
            <a:r>
              <a:rPr lang="cs-CZ" dirty="0"/>
              <a:t>vybavení, </a:t>
            </a:r>
            <a:r>
              <a:rPr lang="cs-CZ" dirty="0" smtClean="0"/>
              <a:t>je možná realizaci i v pronajatých prostorách.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 </a:t>
            </a:r>
            <a:r>
              <a:rPr lang="cs-CZ" dirty="0"/>
              <a:t>případě zpracování zemědělských produktů, kdy výstupním produktem je produkt nespadající pod přílohu I Smlouvy o fungování </a:t>
            </a:r>
            <a:r>
              <a:rPr lang="cs-CZ" dirty="0" smtClean="0"/>
              <a:t>EU:</a:t>
            </a:r>
          </a:p>
          <a:p>
            <a:pPr marL="0" indent="0">
              <a:buNone/>
            </a:pPr>
            <a:r>
              <a:rPr lang="cs-CZ" dirty="0" smtClean="0"/>
              <a:t> 	- </a:t>
            </a:r>
            <a:r>
              <a:rPr lang="cs-CZ" dirty="0"/>
              <a:t>žadatel </a:t>
            </a:r>
            <a:r>
              <a:rPr lang="cs-CZ" dirty="0" smtClean="0"/>
              <a:t>nesmí </a:t>
            </a:r>
            <a:r>
              <a:rPr lang="cs-CZ" dirty="0"/>
              <a:t>být </a:t>
            </a:r>
            <a:r>
              <a:rPr lang="cs-CZ" dirty="0" smtClean="0"/>
              <a:t>velký podnik</a:t>
            </a:r>
          </a:p>
          <a:p>
            <a:pPr marL="0" indent="0">
              <a:buNone/>
            </a:pPr>
            <a:r>
              <a:rPr lang="cs-CZ" dirty="0" smtClean="0"/>
              <a:t>	- podpora musí mít </a:t>
            </a:r>
            <a:r>
              <a:rPr lang="cs-CZ" dirty="0"/>
              <a:t>motivační účinek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2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902341"/>
              </p:ext>
            </p:extLst>
          </p:nvPr>
        </p:nvGraphicFramePr>
        <p:xfrm>
          <a:off x="323528" y="1851502"/>
          <a:ext cx="8568952" cy="4572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4284476"/>
              </a:tblGrid>
              <a:tr h="28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</a:tr>
              <a:tr h="2530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provozní </a:t>
                      </a:r>
                      <a:r>
                        <a:rPr lang="cs-CZ" sz="1400" dirty="0">
                          <a:effectLst/>
                        </a:rPr>
                        <a:t>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chladící/mrazící jednotky) </a:t>
                      </a:r>
                      <a:r>
                        <a:rPr lang="cs-CZ" sz="1400" dirty="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  <a:r>
                        <a:rPr lang="cs-CZ" sz="1400" dirty="0" smtClean="0">
                          <a:effectLst/>
                        </a:rPr>
                        <a:t>; je </a:t>
                      </a:r>
                      <a:r>
                        <a:rPr lang="cs-CZ" sz="1400" dirty="0">
                          <a:effectLst/>
                        </a:rPr>
                        <a:t>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chladící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 500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mrazící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700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  <a:tr h="16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</a:t>
                      </a:r>
                      <a:r>
                        <a:rPr lang="cs-CZ" sz="2000" dirty="0" smtClean="0">
                          <a:effectLst/>
                        </a:rPr>
                        <a:t>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</a:t>
                      </a:r>
                      <a:r>
                        <a:rPr lang="cs-CZ" sz="1400" dirty="0" smtClean="0">
                          <a:effectLst/>
                        </a:rPr>
                        <a:t>chladící/ mrazící </a:t>
                      </a:r>
                      <a:r>
                        <a:rPr lang="cs-CZ" sz="1400" dirty="0">
                          <a:effectLst/>
                        </a:rPr>
                        <a:t>jednotky)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 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 pojízdná </a:t>
                      </a:r>
                      <a:r>
                        <a:rPr lang="cs-CZ" sz="1400" dirty="0">
                          <a:effectLst/>
                        </a:rPr>
                        <a:t>prodejna </a:t>
                      </a:r>
                      <a:r>
                        <a:rPr lang="cs-CZ" sz="1400" dirty="0" smtClean="0">
                          <a:effectLst/>
                        </a:rPr>
                        <a:t>   1 </a:t>
                      </a:r>
                      <a:r>
                        <a:rPr lang="cs-CZ" sz="1400" dirty="0">
                          <a:effectLst/>
                        </a:rPr>
                        <a:t>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 smtClean="0"/>
              <a:t>20</a:t>
            </a:r>
            <a:r>
              <a:rPr lang="cs-CZ" sz="2400" dirty="0" smtClean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480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uzivatel</cp:lastModifiedBy>
  <cp:revision>17</cp:revision>
  <dcterms:created xsi:type="dcterms:W3CDTF">2017-03-14T09:47:17Z</dcterms:created>
  <dcterms:modified xsi:type="dcterms:W3CDTF">2019-01-25T12:59:25Z</dcterms:modified>
</cp:coreProperties>
</file>